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4"/>
  </p:notesMasterIdLst>
  <p:sldIdLst>
    <p:sldId id="279" r:id="rId5"/>
    <p:sldId id="280" r:id="rId6"/>
    <p:sldId id="282" r:id="rId7"/>
    <p:sldId id="281" r:id="rId8"/>
    <p:sldId id="332" r:id="rId9"/>
    <p:sldId id="333" r:id="rId10"/>
    <p:sldId id="287" r:id="rId11"/>
    <p:sldId id="288" r:id="rId12"/>
    <p:sldId id="329" r:id="rId13"/>
    <p:sldId id="289"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6" r:id="rId32"/>
    <p:sldId id="330" r:id="rId33"/>
    <p:sldId id="337" r:id="rId34"/>
    <p:sldId id="334" r:id="rId35"/>
    <p:sldId id="283" r:id="rId36"/>
    <p:sldId id="284" r:id="rId37"/>
    <p:sldId id="285" r:id="rId38"/>
    <p:sldId id="286" r:id="rId39"/>
    <p:sldId id="335" r:id="rId40"/>
    <p:sldId id="336" r:id="rId41"/>
    <p:sldId id="290" r:id="rId42"/>
    <p:sldId id="326" r:id="rId43"/>
    <p:sldId id="318" r:id="rId44"/>
    <p:sldId id="319" r:id="rId45"/>
    <p:sldId id="320" r:id="rId46"/>
    <p:sldId id="291" r:id="rId47"/>
    <p:sldId id="321" r:id="rId48"/>
    <p:sldId id="322" r:id="rId49"/>
    <p:sldId id="323" r:id="rId50"/>
    <p:sldId id="324" r:id="rId51"/>
    <p:sldId id="325" r:id="rId52"/>
    <p:sldId id="327" r:id="rId53"/>
    <p:sldId id="259" r:id="rId54"/>
    <p:sldId id="268" r:id="rId55"/>
    <p:sldId id="269" r:id="rId56"/>
    <p:sldId id="270" r:id="rId57"/>
    <p:sldId id="271" r:id="rId58"/>
    <p:sldId id="272" r:id="rId59"/>
    <p:sldId id="273" r:id="rId60"/>
    <p:sldId id="274" r:id="rId61"/>
    <p:sldId id="275" r:id="rId62"/>
    <p:sldId id="27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79"/>
            <p14:sldId id="280"/>
          </p14:sldIdLst>
        </p14:section>
        <p14:section name="Presentation" id="{866A3E68-017F-4F94-A6C6-BFF303BC3121}">
          <p14:sldIdLst>
            <p14:sldId id="282"/>
            <p14:sldId id="281"/>
            <p14:sldId id="332"/>
            <p14:sldId id="333"/>
            <p14:sldId id="287"/>
            <p14:sldId id="288"/>
            <p14:sldId id="329"/>
            <p14:sldId id="289"/>
            <p14:sldId id="297"/>
            <p14:sldId id="298"/>
            <p14:sldId id="299"/>
            <p14:sldId id="300"/>
            <p14:sldId id="301"/>
            <p14:sldId id="302"/>
            <p14:sldId id="303"/>
            <p14:sldId id="304"/>
            <p14:sldId id="305"/>
            <p14:sldId id="306"/>
            <p14:sldId id="307"/>
            <p14:sldId id="308"/>
            <p14:sldId id="309"/>
            <p14:sldId id="310"/>
            <p14:sldId id="311"/>
            <p14:sldId id="312"/>
            <p14:sldId id="313"/>
            <p14:sldId id="316"/>
            <p14:sldId id="330"/>
            <p14:sldId id="337"/>
            <p14:sldId id="334"/>
            <p14:sldId id="283"/>
            <p14:sldId id="284"/>
            <p14:sldId id="285"/>
            <p14:sldId id="286"/>
            <p14:sldId id="335"/>
            <p14:sldId id="336"/>
            <p14:sldId id="290"/>
            <p14:sldId id="326"/>
            <p14:sldId id="318"/>
            <p14:sldId id="319"/>
            <p14:sldId id="320"/>
            <p14:sldId id="291"/>
            <p14:sldId id="321"/>
            <p14:sldId id="322"/>
            <p14:sldId id="323"/>
            <p14:sldId id="324"/>
            <p14:sldId id="325"/>
            <p14:sldId id="327"/>
          </p14:sldIdLst>
        </p14:section>
        <p14:section name="Closing" id="{49CB15AC-FD56-4AAC-8B8A-68CF2CB85A39}">
          <p14:sldIdLst>
            <p14:sldId id="259"/>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2" autoAdjust="0"/>
    <p:restoredTop sz="75908" autoAdjust="0"/>
  </p:normalViewPr>
  <p:slideViewPr>
    <p:cSldViewPr snapToGrid="0">
      <p:cViewPr varScale="1">
        <p:scale>
          <a:sx n="84" d="100"/>
          <a:sy n="84" d="100"/>
        </p:scale>
        <p:origin x="1632" y="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CC04A-C335-487A-8178-6C90F0F29C95}" type="datetimeFigureOut">
              <a:rPr lang="en-US" smtClean="0"/>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05CAA-7DFD-4456-A943-C499583EE113}" type="slidenum">
              <a:rPr lang="en-US" smtClean="0"/>
              <a:t>‹#›</a:t>
            </a:fld>
            <a:endParaRPr lang="en-US"/>
          </a:p>
        </p:txBody>
      </p:sp>
    </p:spTree>
    <p:extLst>
      <p:ext uri="{BB962C8B-B14F-4D97-AF65-F5344CB8AC3E}">
        <p14:creationId xmlns:p14="http://schemas.microsoft.com/office/powerpoint/2010/main" val="2703485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dotnet/api/system.collections.generic.list-1?view=net-6.0#performance-consideration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5</a:t>
            </a:fld>
            <a:endParaRPr lang="en-US"/>
          </a:p>
        </p:txBody>
      </p:sp>
    </p:spTree>
    <p:extLst>
      <p:ext uri="{BB962C8B-B14F-4D97-AF65-F5344CB8AC3E}">
        <p14:creationId xmlns:p14="http://schemas.microsoft.com/office/powerpoint/2010/main" val="2636931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what is passed to the pipeline you will incur the penalty of the pipeline as well as potential penalties for the type of object being worked with (Arrays)</a:t>
            </a:r>
          </a:p>
        </p:txBody>
      </p:sp>
      <p:sp>
        <p:nvSpPr>
          <p:cNvPr id="4" name="Slide Number Placeholder 3"/>
          <p:cNvSpPr>
            <a:spLocks noGrp="1"/>
          </p:cNvSpPr>
          <p:nvPr>
            <p:ph type="sldNum" sz="quarter" idx="5"/>
          </p:nvPr>
        </p:nvSpPr>
        <p:spPr/>
        <p:txBody>
          <a:bodyPr/>
          <a:lstStyle/>
          <a:p>
            <a:fld id="{C7B05CAA-7DFD-4456-A943-C499583EE113}" type="slidenum">
              <a:rPr lang="en-US" smtClean="0"/>
              <a:t>19</a:t>
            </a:fld>
            <a:endParaRPr lang="en-US"/>
          </a:p>
        </p:txBody>
      </p:sp>
    </p:spTree>
    <p:extLst>
      <p:ext uri="{BB962C8B-B14F-4D97-AF65-F5344CB8AC3E}">
        <p14:creationId xmlns:p14="http://schemas.microsoft.com/office/powerpoint/2010/main" val="359461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string is similar to an array in that it is a fixed length object once declared.  Calling += causes a new instance of the string to be created (</a:t>
            </a:r>
            <a:r>
              <a:rPr lang="en-US" dirty="0" err="1"/>
              <a:t>sizeA</a:t>
            </a:r>
            <a:r>
              <a:rPr lang="en-US" dirty="0"/>
              <a:t> + </a:t>
            </a:r>
            <a:r>
              <a:rPr lang="en-US" dirty="0" err="1"/>
              <a:t>sizeB</a:t>
            </a:r>
            <a:r>
              <a:rPr lang="en-US" dirty="0"/>
              <a:t>) and the two objects inserted into index 0 and </a:t>
            </a:r>
            <a:r>
              <a:rPr lang="en-US" dirty="0" err="1"/>
              <a:t>SizeA</a:t>
            </a:r>
            <a:r>
              <a:rPr lang="en-US" dirty="0"/>
              <a:t>.  String builder is a structured object much like a list that only creates the final string when .</a:t>
            </a:r>
            <a:r>
              <a:rPr lang="en-US" dirty="0" err="1"/>
              <a:t>ToString</a:t>
            </a:r>
            <a:r>
              <a:rPr lang="en-US" dirty="0"/>
              <a:t>() is called instead of after every +=</a:t>
            </a:r>
          </a:p>
        </p:txBody>
      </p:sp>
      <p:sp>
        <p:nvSpPr>
          <p:cNvPr id="4" name="Slide Number Placeholder 3"/>
          <p:cNvSpPr>
            <a:spLocks noGrp="1"/>
          </p:cNvSpPr>
          <p:nvPr>
            <p:ph type="sldNum" sz="quarter" idx="5"/>
          </p:nvPr>
        </p:nvSpPr>
        <p:spPr/>
        <p:txBody>
          <a:bodyPr/>
          <a:lstStyle/>
          <a:p>
            <a:fld id="{C7B05CAA-7DFD-4456-A943-C499583EE113}" type="slidenum">
              <a:rPr lang="en-US" smtClean="0"/>
              <a:t>20</a:t>
            </a:fld>
            <a:endParaRPr lang="en-US"/>
          </a:p>
        </p:txBody>
      </p:sp>
    </p:spTree>
    <p:extLst>
      <p:ext uri="{BB962C8B-B14F-4D97-AF65-F5344CB8AC3E}">
        <p14:creationId xmlns:p14="http://schemas.microsoft.com/office/powerpoint/2010/main" val="165674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Composite formatting takes a format string and </a:t>
            </a:r>
            <a:r>
              <a:rPr lang="en-US" dirty="0" err="1"/>
              <a:t>ojects</a:t>
            </a:r>
            <a:r>
              <a:rPr lang="en-US" dirty="0"/>
              <a:t> as parameters.  It uses the format string to determine how to treat each parameter and then replaces the indexes with the results.  Interpolated strings build the string and interpret the results of the variables or sub-expressions as they build the string.  While the performance cost of composite formatting can be a bit higher, it is likely to be more compatible across languages depending on the formatting structure.</a:t>
            </a:r>
          </a:p>
        </p:txBody>
      </p:sp>
      <p:sp>
        <p:nvSpPr>
          <p:cNvPr id="4" name="Slide Number Placeholder 3"/>
          <p:cNvSpPr>
            <a:spLocks noGrp="1"/>
          </p:cNvSpPr>
          <p:nvPr>
            <p:ph type="sldNum" sz="quarter" idx="5"/>
          </p:nvPr>
        </p:nvSpPr>
        <p:spPr/>
        <p:txBody>
          <a:bodyPr/>
          <a:lstStyle/>
          <a:p>
            <a:fld id="{C7B05CAA-7DFD-4456-A943-C499583EE113}" type="slidenum">
              <a:rPr lang="en-US" smtClean="0"/>
              <a:t>21</a:t>
            </a:fld>
            <a:endParaRPr lang="en-US"/>
          </a:p>
        </p:txBody>
      </p:sp>
    </p:spTree>
    <p:extLst>
      <p:ext uri="{BB962C8B-B14F-4D97-AF65-F5344CB8AC3E}">
        <p14:creationId xmlns:p14="http://schemas.microsoft.com/office/powerpoint/2010/main" val="1839903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Get-Content reads a file one line at a time and returns each line as an element of an array.  </a:t>
            </a:r>
            <a:r>
              <a:rPr lang="en-US" dirty="0" err="1"/>
              <a:t>StreamReader</a:t>
            </a:r>
            <a:r>
              <a:rPr lang="en-US" dirty="0"/>
              <a:t> can read one line at a time or read the entire file all at once.  Use of </a:t>
            </a:r>
            <a:r>
              <a:rPr lang="en-US" dirty="0" err="1"/>
              <a:t>streamreader</a:t>
            </a:r>
            <a:r>
              <a:rPr lang="en-US" dirty="0"/>
              <a:t> will depend on intended purpose</a:t>
            </a:r>
          </a:p>
        </p:txBody>
      </p:sp>
      <p:sp>
        <p:nvSpPr>
          <p:cNvPr id="4" name="Slide Number Placeholder 3"/>
          <p:cNvSpPr>
            <a:spLocks noGrp="1"/>
          </p:cNvSpPr>
          <p:nvPr>
            <p:ph type="sldNum" sz="quarter" idx="5"/>
          </p:nvPr>
        </p:nvSpPr>
        <p:spPr/>
        <p:txBody>
          <a:bodyPr/>
          <a:lstStyle/>
          <a:p>
            <a:fld id="{C7B05CAA-7DFD-4456-A943-C499583EE113}" type="slidenum">
              <a:rPr lang="en-US" smtClean="0"/>
              <a:t>22</a:t>
            </a:fld>
            <a:endParaRPr lang="en-US"/>
          </a:p>
        </p:txBody>
      </p:sp>
    </p:spTree>
    <p:extLst>
      <p:ext uri="{BB962C8B-B14F-4D97-AF65-F5344CB8AC3E}">
        <p14:creationId xmlns:p14="http://schemas.microsoft.com/office/powerpoint/2010/main" val="2092234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[void] casts the object or return value to it’s right as a void object (object type that doesn’t exist).  Basically, it tells the compiler/interpreter to discard it and ignore the output.  With Out-Null, the pipeline still has to handle the resultant object and pass it to the NULL buffer where it is discarded.</a:t>
            </a:r>
          </a:p>
        </p:txBody>
      </p:sp>
      <p:sp>
        <p:nvSpPr>
          <p:cNvPr id="4" name="Slide Number Placeholder 3"/>
          <p:cNvSpPr>
            <a:spLocks noGrp="1"/>
          </p:cNvSpPr>
          <p:nvPr>
            <p:ph type="sldNum" sz="quarter" idx="5"/>
          </p:nvPr>
        </p:nvSpPr>
        <p:spPr/>
        <p:txBody>
          <a:bodyPr/>
          <a:lstStyle/>
          <a:p>
            <a:fld id="{C7B05CAA-7DFD-4456-A943-C499583EE113}" type="slidenum">
              <a:rPr lang="en-US" smtClean="0"/>
              <a:t>23</a:t>
            </a:fld>
            <a:endParaRPr lang="en-US"/>
          </a:p>
        </p:txBody>
      </p:sp>
    </p:spTree>
    <p:extLst>
      <p:ext uri="{BB962C8B-B14F-4D97-AF65-F5344CB8AC3E}">
        <p14:creationId xmlns:p14="http://schemas.microsoft.com/office/powerpoint/2010/main" val="4001939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Write-Host, see notes in example 3.  Write-Output sends data to the success stream (Stream ID 1).  The host application can then determine what to do with that buffer, and how frequently to empty it and paint the screen.  With Write-Host, you tell the host application to immediately paint the screen after receiving the data.</a:t>
            </a:r>
          </a:p>
        </p:txBody>
      </p:sp>
      <p:sp>
        <p:nvSpPr>
          <p:cNvPr id="4" name="Slide Number Placeholder 3"/>
          <p:cNvSpPr>
            <a:spLocks noGrp="1"/>
          </p:cNvSpPr>
          <p:nvPr>
            <p:ph type="sldNum" sz="quarter" idx="5"/>
          </p:nvPr>
        </p:nvSpPr>
        <p:spPr/>
        <p:txBody>
          <a:bodyPr/>
          <a:lstStyle/>
          <a:p>
            <a:fld id="{C7B05CAA-7DFD-4456-A943-C499583EE113}" type="slidenum">
              <a:rPr lang="en-US" smtClean="0"/>
              <a:t>24</a:t>
            </a:fld>
            <a:endParaRPr lang="en-US"/>
          </a:p>
        </p:txBody>
      </p:sp>
    </p:spTree>
    <p:extLst>
      <p:ext uri="{BB962C8B-B14F-4D97-AF65-F5344CB8AC3E}">
        <p14:creationId xmlns:p14="http://schemas.microsoft.com/office/powerpoint/2010/main" val="2185682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[Console]::WriteLine ONLY sends data to the host application to output.  The information is not passed to any buffers.  Similar to Write-Host, the host application is instructed to re-paint the screen as soon as the command is called.</a:t>
            </a:r>
          </a:p>
        </p:txBody>
      </p:sp>
      <p:sp>
        <p:nvSpPr>
          <p:cNvPr id="4" name="Slide Number Placeholder 3"/>
          <p:cNvSpPr>
            <a:spLocks noGrp="1"/>
          </p:cNvSpPr>
          <p:nvPr>
            <p:ph type="sldNum" sz="quarter" idx="5"/>
          </p:nvPr>
        </p:nvSpPr>
        <p:spPr/>
        <p:txBody>
          <a:bodyPr/>
          <a:lstStyle/>
          <a:p>
            <a:fld id="{C7B05CAA-7DFD-4456-A943-C499583EE113}" type="slidenum">
              <a:rPr lang="en-US" smtClean="0"/>
              <a:t>25</a:t>
            </a:fld>
            <a:endParaRPr lang="en-US"/>
          </a:p>
        </p:txBody>
      </p:sp>
    </p:spTree>
    <p:extLst>
      <p:ext uri="{BB962C8B-B14F-4D97-AF65-F5344CB8AC3E}">
        <p14:creationId xmlns:p14="http://schemas.microsoft.com/office/powerpoint/2010/main" val="167336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performance hit/cost for loading functions in PowerShell.  Depending on the work being done, and the number of times the code block may appear in your script, the base code can be faster.  However, in large scripts, or multiple scripts that re-use the same code, it is advantageous and recommended to utilize functions as they ensure that any changes to the worker code is consistent across the entire usage of the function.</a:t>
            </a:r>
          </a:p>
        </p:txBody>
      </p:sp>
      <p:sp>
        <p:nvSpPr>
          <p:cNvPr id="4" name="Slide Number Placeholder 3"/>
          <p:cNvSpPr>
            <a:spLocks noGrp="1"/>
          </p:cNvSpPr>
          <p:nvPr>
            <p:ph type="sldNum" sz="quarter" idx="5"/>
          </p:nvPr>
        </p:nvSpPr>
        <p:spPr/>
        <p:txBody>
          <a:bodyPr/>
          <a:lstStyle/>
          <a:p>
            <a:fld id="{C7B05CAA-7DFD-4456-A943-C499583EE113}" type="slidenum">
              <a:rPr lang="en-US" smtClean="0"/>
              <a:t>26</a:t>
            </a:fld>
            <a:endParaRPr lang="en-US"/>
          </a:p>
        </p:txBody>
      </p:sp>
    </p:spTree>
    <p:extLst>
      <p:ext uri="{BB962C8B-B14F-4D97-AF65-F5344CB8AC3E}">
        <p14:creationId xmlns:p14="http://schemas.microsoft.com/office/powerpoint/2010/main" val="2013939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Classes are a little bit faster than functions as they create a “structured” object as opposed to a block of code with a given address.</a:t>
            </a:r>
          </a:p>
        </p:txBody>
      </p:sp>
      <p:sp>
        <p:nvSpPr>
          <p:cNvPr id="4" name="Slide Number Placeholder 3"/>
          <p:cNvSpPr>
            <a:spLocks noGrp="1"/>
          </p:cNvSpPr>
          <p:nvPr>
            <p:ph type="sldNum" sz="quarter" idx="5"/>
          </p:nvPr>
        </p:nvSpPr>
        <p:spPr/>
        <p:txBody>
          <a:bodyPr/>
          <a:lstStyle/>
          <a:p>
            <a:fld id="{C7B05CAA-7DFD-4456-A943-C499583EE113}" type="slidenum">
              <a:rPr lang="en-US" smtClean="0"/>
              <a:t>27</a:t>
            </a:fld>
            <a:endParaRPr lang="en-US"/>
          </a:p>
        </p:txBody>
      </p:sp>
    </p:spTree>
    <p:extLst>
      <p:ext uri="{BB962C8B-B14F-4D97-AF65-F5344CB8AC3E}">
        <p14:creationId xmlns:p14="http://schemas.microsoft.com/office/powerpoint/2010/main" val="398942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36</a:t>
            </a:fld>
            <a:endParaRPr lang="en-US"/>
          </a:p>
        </p:txBody>
      </p:sp>
    </p:spTree>
    <p:extLst>
      <p:ext uri="{BB962C8B-B14F-4D97-AF65-F5344CB8AC3E}">
        <p14:creationId xmlns:p14="http://schemas.microsoft.com/office/powerpoint/2010/main" val="1337505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gets applied by the </a:t>
            </a:r>
            <a:r>
              <a:rPr lang="en-US" dirty="0" err="1"/>
              <a:t>FileSystem</a:t>
            </a:r>
            <a:r>
              <a:rPr lang="en-US" dirty="0"/>
              <a:t> .NET API as objects are retrieved instead of checking for a match after the file is retrieved.  With Get-</a:t>
            </a:r>
            <a:r>
              <a:rPr lang="en-US" dirty="0" err="1"/>
              <a:t>ChildItem</a:t>
            </a:r>
            <a:r>
              <a:rPr lang="en-US" dirty="0"/>
              <a:t> | Where-Object, the File System provider retrieves all objects, then passes the entirety of the array to Where-Object which then does a string match against the property you are filtering on.</a:t>
            </a:r>
          </a:p>
        </p:txBody>
      </p:sp>
      <p:sp>
        <p:nvSpPr>
          <p:cNvPr id="4" name="Slide Number Placeholder 3"/>
          <p:cNvSpPr>
            <a:spLocks noGrp="1"/>
          </p:cNvSpPr>
          <p:nvPr>
            <p:ph type="sldNum" sz="quarter" idx="5"/>
          </p:nvPr>
        </p:nvSpPr>
        <p:spPr/>
        <p:txBody>
          <a:bodyPr/>
          <a:lstStyle/>
          <a:p>
            <a:fld id="{C7B05CAA-7DFD-4456-A943-C499583EE113}" type="slidenum">
              <a:rPr lang="en-US" smtClean="0"/>
              <a:t>10</a:t>
            </a:fld>
            <a:endParaRPr lang="en-US"/>
          </a:p>
        </p:txBody>
      </p:sp>
    </p:spTree>
    <p:extLst>
      <p:ext uri="{BB962C8B-B14F-4D97-AF65-F5344CB8AC3E}">
        <p14:creationId xmlns:p14="http://schemas.microsoft.com/office/powerpoint/2010/main" val="77798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37</a:t>
            </a:fld>
            <a:endParaRPr lang="en-US"/>
          </a:p>
        </p:txBody>
      </p:sp>
    </p:spTree>
    <p:extLst>
      <p:ext uri="{BB962C8B-B14F-4D97-AF65-F5344CB8AC3E}">
        <p14:creationId xmlns:p14="http://schemas.microsoft.com/office/powerpoint/2010/main" val="1122431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iterates through the object using pointers/references to the original object.  Foreach loads a copy of the entire object into memory and iterates through each item in the copied object and copies that item into a variable.  </a:t>
            </a:r>
          </a:p>
        </p:txBody>
      </p:sp>
      <p:sp>
        <p:nvSpPr>
          <p:cNvPr id="4" name="Slide Number Placeholder 3"/>
          <p:cNvSpPr>
            <a:spLocks noGrp="1"/>
          </p:cNvSpPr>
          <p:nvPr>
            <p:ph type="sldNum" sz="quarter" idx="5"/>
          </p:nvPr>
        </p:nvSpPr>
        <p:spPr/>
        <p:txBody>
          <a:bodyPr/>
          <a:lstStyle/>
          <a:p>
            <a:fld id="{C7B05CAA-7DFD-4456-A943-C499583EE113}" type="slidenum">
              <a:rPr lang="en-US" smtClean="0"/>
              <a:t>11</a:t>
            </a:fld>
            <a:endParaRPr lang="en-US"/>
          </a:p>
        </p:txBody>
      </p:sp>
    </p:spTree>
    <p:extLst>
      <p:ext uri="{BB962C8B-B14F-4D97-AF65-F5344CB8AC3E}">
        <p14:creationId xmlns:p14="http://schemas.microsoft.com/office/powerpoint/2010/main" val="2245666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Foreach calls the .NET statement whereas .foreach calls the foreach method of the object.  Results are the essentially the same, but .foreach can be more consistent in regards to time taken for each iteration.</a:t>
            </a:r>
          </a:p>
        </p:txBody>
      </p:sp>
      <p:sp>
        <p:nvSpPr>
          <p:cNvPr id="4" name="Slide Number Placeholder 3"/>
          <p:cNvSpPr>
            <a:spLocks noGrp="1"/>
          </p:cNvSpPr>
          <p:nvPr>
            <p:ph type="sldNum" sz="quarter" idx="5"/>
          </p:nvPr>
        </p:nvSpPr>
        <p:spPr/>
        <p:txBody>
          <a:bodyPr/>
          <a:lstStyle/>
          <a:p>
            <a:fld id="{C7B05CAA-7DFD-4456-A943-C499583EE113}" type="slidenum">
              <a:rPr lang="en-US" smtClean="0"/>
              <a:t>12</a:t>
            </a:fld>
            <a:endParaRPr lang="en-US"/>
          </a:p>
        </p:txBody>
      </p:sp>
    </p:spTree>
    <p:extLst>
      <p:ext uri="{BB962C8B-B14F-4D97-AF65-F5344CB8AC3E}">
        <p14:creationId xmlns:p14="http://schemas.microsoft.com/office/powerpoint/2010/main" val="772635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a:t>
            </a:r>
            <a:r>
              <a:rPr lang="en-US" dirty="0" err="1"/>
              <a:t>PoSh</a:t>
            </a:r>
            <a:r>
              <a:rPr lang="en-US" dirty="0"/>
              <a:t> 5.1, Write-Host called the host method to display output.  As of </a:t>
            </a:r>
            <a:r>
              <a:rPr lang="en-US" dirty="0" err="1"/>
              <a:t>PoSh</a:t>
            </a:r>
            <a:r>
              <a:rPr lang="en-US" dirty="0"/>
              <a:t> 5.1, Write-Host is considered an alias for Write-Information and writes to the information stream (stream id 6), HOWEVER, it also still calls the host output method and can not be suppressed.  Because of the overhead of requiring the host to process the output, there is a penalty while the thread waits for the host to complete writing the output before continuing on with execution.</a:t>
            </a:r>
          </a:p>
        </p:txBody>
      </p:sp>
      <p:sp>
        <p:nvSpPr>
          <p:cNvPr id="4" name="Slide Number Placeholder 3"/>
          <p:cNvSpPr>
            <a:spLocks noGrp="1"/>
          </p:cNvSpPr>
          <p:nvPr>
            <p:ph type="sldNum" sz="quarter" idx="5"/>
          </p:nvPr>
        </p:nvSpPr>
        <p:spPr/>
        <p:txBody>
          <a:bodyPr/>
          <a:lstStyle/>
          <a:p>
            <a:fld id="{C7B05CAA-7DFD-4456-A943-C499583EE113}" type="slidenum">
              <a:rPr lang="en-US" smtClean="0"/>
              <a:t>13</a:t>
            </a:fld>
            <a:endParaRPr lang="en-US"/>
          </a:p>
        </p:txBody>
      </p:sp>
    </p:spTree>
    <p:extLst>
      <p:ext uri="{BB962C8B-B14F-4D97-AF65-F5344CB8AC3E}">
        <p14:creationId xmlns:p14="http://schemas.microsoft.com/office/powerpoint/2010/main" val="1174897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Foreach-Object streams objects from the pipeline which requires that each object be loaded, and then passed.  Because the memory is managed each run, garbage collection and memory management can increase runtime.  The payoff for this performance penalty can be a lower memory footprint, however, depending on the pipeline content, memory savings could be negligible.</a:t>
            </a:r>
          </a:p>
        </p:txBody>
      </p:sp>
      <p:sp>
        <p:nvSpPr>
          <p:cNvPr id="4" name="Slide Number Placeholder 3"/>
          <p:cNvSpPr>
            <a:spLocks noGrp="1"/>
          </p:cNvSpPr>
          <p:nvPr>
            <p:ph type="sldNum" sz="quarter" idx="5"/>
          </p:nvPr>
        </p:nvSpPr>
        <p:spPr/>
        <p:txBody>
          <a:bodyPr/>
          <a:lstStyle/>
          <a:p>
            <a:fld id="{C7B05CAA-7DFD-4456-A943-C499583EE113}" type="slidenum">
              <a:rPr lang="en-US" smtClean="0"/>
              <a:t>14</a:t>
            </a:fld>
            <a:endParaRPr lang="en-US"/>
          </a:p>
        </p:txBody>
      </p:sp>
    </p:spTree>
    <p:extLst>
      <p:ext uri="{BB962C8B-B14F-4D97-AF65-F5344CB8AC3E}">
        <p14:creationId xmlns:p14="http://schemas.microsoft.com/office/powerpoint/2010/main" val="1305539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fixed size objects.  They can not be added to or subtracted from.  In order to add an element to an array, a new array of size + 1, copies the previous array to the new array, and then inserts the new element onto the end of the new array.  The performance penalty can be drastic, especially with large arrays, or arrays of large objects. </a:t>
            </a:r>
          </a:p>
          <a:p>
            <a:endParaRPr lang="en-US" dirty="0"/>
          </a:p>
          <a:p>
            <a:r>
              <a:rPr lang="en-US" dirty="0">
                <a:hlinkClick r:id="rId3"/>
              </a:rPr>
              <a:t>List&lt;T&gt; Class (</a:t>
            </a:r>
            <a:r>
              <a:rPr lang="en-US" dirty="0" err="1">
                <a:hlinkClick r:id="rId3"/>
              </a:rPr>
              <a:t>System.Collections.Generic</a:t>
            </a:r>
            <a:r>
              <a:rPr lang="en-US" dirty="0">
                <a:hlinkClick r:id="rId3"/>
              </a:rPr>
              <a:t>) | Microsoft Docs</a:t>
            </a:r>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15</a:t>
            </a:fld>
            <a:endParaRPr lang="en-US"/>
          </a:p>
        </p:txBody>
      </p:sp>
    </p:spTree>
    <p:extLst>
      <p:ext uri="{BB962C8B-B14F-4D97-AF65-F5344CB8AC3E}">
        <p14:creationId xmlns:p14="http://schemas.microsoft.com/office/powerpoint/2010/main" val="233903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lists are handy because they can store any mix of objects, however, that flexibility can come at a cost since the size of an object must be calculated on each insert and not all properties may work (ex: contains)</a:t>
            </a:r>
          </a:p>
        </p:txBody>
      </p:sp>
      <p:sp>
        <p:nvSpPr>
          <p:cNvPr id="4" name="Slide Number Placeholder 3"/>
          <p:cNvSpPr>
            <a:spLocks noGrp="1"/>
          </p:cNvSpPr>
          <p:nvPr>
            <p:ph type="sldNum" sz="quarter" idx="5"/>
          </p:nvPr>
        </p:nvSpPr>
        <p:spPr/>
        <p:txBody>
          <a:bodyPr/>
          <a:lstStyle/>
          <a:p>
            <a:fld id="{C7B05CAA-7DFD-4456-A943-C499583EE113}" type="slidenum">
              <a:rPr lang="en-US" smtClean="0"/>
              <a:t>17</a:t>
            </a:fld>
            <a:endParaRPr lang="en-US"/>
          </a:p>
        </p:txBody>
      </p:sp>
    </p:spTree>
    <p:extLst>
      <p:ext uri="{BB962C8B-B14F-4D97-AF65-F5344CB8AC3E}">
        <p14:creationId xmlns:p14="http://schemas.microsoft.com/office/powerpoint/2010/main" val="310149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calls the </a:t>
            </a:r>
            <a:r>
              <a:rPr lang="en-US" dirty="0" err="1"/>
              <a:t>string.replace</a:t>
            </a:r>
            <a:r>
              <a:rPr lang="en-US" dirty="0"/>
              <a:t> method which can only replace one character or string with another.  If the needle is not found exactly as is in the haystack (Case Sensitive).  It will not be replaced.  </a:t>
            </a:r>
            <a:r>
              <a:rPr lang="en-US" dirty="0" err="1"/>
              <a:t>Regex.replace</a:t>
            </a:r>
            <a:r>
              <a:rPr lang="en-US" dirty="0"/>
              <a:t> can do advanced pattern matching at the cost of a few </a:t>
            </a:r>
            <a:r>
              <a:rPr lang="en-US" dirty="0" err="1"/>
              <a:t>cpu</a:t>
            </a:r>
            <a:r>
              <a:rPr lang="en-US" dirty="0"/>
              <a:t> cycles.  -Replace calls the </a:t>
            </a:r>
            <a:r>
              <a:rPr lang="en-US" dirty="0" err="1"/>
              <a:t>regex.replace</a:t>
            </a:r>
            <a:r>
              <a:rPr lang="en-US" dirty="0"/>
              <a:t> method with </a:t>
            </a:r>
            <a:r>
              <a:rPr lang="en-US" b="0" i="0" dirty="0" err="1">
                <a:solidFill>
                  <a:srgbClr val="E6E6E6"/>
                </a:solidFill>
                <a:effectLst/>
                <a:latin typeface="Segoe UI" panose="020B0502040204020203" pitchFamily="34" charset="0"/>
              </a:rPr>
              <a:t>IgnoreCase</a:t>
            </a:r>
            <a:r>
              <a:rPr lang="en-US" b="0" i="0" dirty="0">
                <a:solidFill>
                  <a:srgbClr val="E6E6E6"/>
                </a:solidFill>
                <a:effectLst/>
                <a:latin typeface="Segoe UI" panose="020B0502040204020203" pitchFamily="34" charset="0"/>
              </a:rPr>
              <a:t> specified as the </a:t>
            </a:r>
            <a:r>
              <a:rPr lang="en-US" b="0" i="0" dirty="0" err="1">
                <a:solidFill>
                  <a:srgbClr val="E6E6E6"/>
                </a:solidFill>
                <a:effectLst/>
                <a:latin typeface="Segoe UI" panose="020B0502040204020203" pitchFamily="34" charset="0"/>
              </a:rPr>
              <a:t>RegexOptions</a:t>
            </a:r>
            <a:r>
              <a:rPr lang="en-US" b="0" i="0" dirty="0">
                <a:solidFill>
                  <a:srgbClr val="E6E6E6"/>
                </a:solidFill>
                <a:effectLst/>
                <a:latin typeface="Segoe UI" panose="020B0502040204020203" pitchFamily="34" charset="0"/>
              </a:rPr>
              <a:t> parameter.</a:t>
            </a:r>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18</a:t>
            </a:fld>
            <a:endParaRPr lang="en-US"/>
          </a:p>
        </p:txBody>
      </p:sp>
    </p:spTree>
    <p:extLst>
      <p:ext uri="{BB962C8B-B14F-4D97-AF65-F5344CB8AC3E}">
        <p14:creationId xmlns:p14="http://schemas.microsoft.com/office/powerpoint/2010/main" val="390576019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63B4AED-790C-4010-9C1A-F14EBD01C68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ABFB5D1-4044-4A64-B31F-F16402C0807C}"/>
              </a:ext>
            </a:extLst>
          </p:cNvPr>
          <p:cNvSpPr/>
          <p:nvPr userDrawn="1"/>
        </p:nvSpPr>
        <p:spPr>
          <a:xfrm>
            <a:off x="3526970" y="5708072"/>
            <a:ext cx="7618661" cy="2593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tx1"/>
                </a:solidFill>
                <a:effectLst>
                  <a:outerShdw blurRad="38100" dist="19050" dir="2700000" algn="tl" rotWithShape="0">
                    <a:schemeClr val="dk1">
                      <a:alpha val="40000"/>
                    </a:schemeClr>
                  </a:outerShdw>
                </a:effectLst>
              </a:rPr>
              <a:t>Can’t see our slides? Can’t hear? Need to repeat the question? Call us out!</a:t>
            </a:r>
          </a:p>
        </p:txBody>
      </p:sp>
      <p:pic>
        <p:nvPicPr>
          <p:cNvPr id="5" name="Picture 4" descr="Patch My PC&#10;&#10;Description automatically generated">
            <a:extLst>
              <a:ext uri="{FF2B5EF4-FFF2-40B4-BE49-F238E27FC236}">
                <a16:creationId xmlns:a16="http://schemas.microsoft.com/office/drawing/2014/main" id="{9340B6B1-0461-46E3-AB04-8E33F6DBB341}"/>
              </a:ext>
            </a:extLst>
          </p:cNvPr>
          <p:cNvPicPr>
            <a:picLocks noChangeAspect="1"/>
          </p:cNvPicPr>
          <p:nvPr userDrawn="1"/>
        </p:nvPicPr>
        <p:blipFill>
          <a:blip r:embed="rId5"/>
          <a:stretch>
            <a:fillRect/>
          </a:stretch>
        </p:blipFill>
        <p:spPr>
          <a:xfrm>
            <a:off x="234604" y="5159829"/>
            <a:ext cx="2130071" cy="1547421"/>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nsolas" panose="020B06090202040302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Click to 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Click to 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Click to 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Click to 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Click to 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Click to 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Click to 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Click to 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Click to 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Click to 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Click to 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1D2AEFD4-E6D3-46FD-8FFB-2BE59ADF05A2}"/>
              </a:ext>
            </a:extLst>
          </p:cNvPr>
          <p:cNvSpPr/>
          <p:nvPr userDrawn="1"/>
        </p:nvSpPr>
        <p:spPr>
          <a:xfrm>
            <a:off x="902397" y="1281093"/>
            <a:ext cx="5124331"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Extended Q&amp;A</a:t>
            </a:r>
          </a:p>
        </p:txBody>
      </p:sp>
      <p:pic>
        <p:nvPicPr>
          <p:cNvPr id="7" name="Picture 6">
            <a:extLst>
              <a:ext uri="{FF2B5EF4-FFF2-40B4-BE49-F238E27FC236}">
                <a16:creationId xmlns:a16="http://schemas.microsoft.com/office/drawing/2014/main" id="{25E7D743-987E-4F12-B73E-BB41A31AC694}"/>
              </a:ext>
            </a:extLst>
          </p:cNvPr>
          <p:cNvPicPr>
            <a:picLocks noChangeAspect="1"/>
          </p:cNvPicPr>
          <p:nvPr userDrawn="1"/>
        </p:nvPicPr>
        <p:blipFill>
          <a:blip r:embed="rId2"/>
          <a:stretch>
            <a:fillRect/>
          </a:stretch>
        </p:blipFill>
        <p:spPr>
          <a:xfrm>
            <a:off x="4904069" y="3849145"/>
            <a:ext cx="2743200" cy="1371600"/>
          </a:xfrm>
          <a:prstGeom prst="rect">
            <a:avLst/>
          </a:prstGeom>
        </p:spPr>
      </p:pic>
      <p:pic>
        <p:nvPicPr>
          <p:cNvPr id="9" name="Picture 8" descr="Image result for vmware logo transparent background">
            <a:extLst>
              <a:ext uri="{FF2B5EF4-FFF2-40B4-BE49-F238E27FC236}">
                <a16:creationId xmlns:a16="http://schemas.microsoft.com/office/drawing/2014/main" id="{A29F66F6-AC43-4754-B9A8-3590AA1BFD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03629" y="3945205"/>
            <a:ext cx="2377440" cy="387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pe&#10;&#10;Description automatically generated with medium confidence">
            <a:extLst>
              <a:ext uri="{FF2B5EF4-FFF2-40B4-BE49-F238E27FC236}">
                <a16:creationId xmlns:a16="http://schemas.microsoft.com/office/drawing/2014/main" id="{FC253FBF-5F4F-4C73-8A47-4A295226F157}"/>
              </a:ext>
            </a:extLst>
          </p:cNvPr>
          <p:cNvPicPr>
            <a:picLocks noChangeAspect="1"/>
          </p:cNvPicPr>
          <p:nvPr userDrawn="1"/>
        </p:nvPicPr>
        <p:blipFill>
          <a:blip r:embed="rId4"/>
          <a:stretch>
            <a:fillRect/>
          </a:stretch>
        </p:blipFill>
        <p:spPr>
          <a:xfrm>
            <a:off x="8637869" y="6108760"/>
            <a:ext cx="2743200" cy="41339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6363187-4884-4038-AAC7-43087AF9990D}"/>
              </a:ext>
            </a:extLst>
          </p:cNvPr>
          <p:cNvPicPr>
            <a:picLocks noChangeAspect="1"/>
          </p:cNvPicPr>
          <p:nvPr userDrawn="1"/>
        </p:nvPicPr>
        <p:blipFill>
          <a:blip r:embed="rId5"/>
          <a:stretch>
            <a:fillRect/>
          </a:stretch>
        </p:blipFill>
        <p:spPr>
          <a:xfrm>
            <a:off x="4904069" y="5735772"/>
            <a:ext cx="2743200" cy="786379"/>
          </a:xfrm>
          <a:prstGeom prst="rect">
            <a:avLst/>
          </a:prstGeom>
        </p:spPr>
      </p:pic>
      <p:pic>
        <p:nvPicPr>
          <p:cNvPr id="20" name="Picture 19" descr="A picture containing text, clipart&#10;&#10;Description automatically generated">
            <a:extLst>
              <a:ext uri="{FF2B5EF4-FFF2-40B4-BE49-F238E27FC236}">
                <a16:creationId xmlns:a16="http://schemas.microsoft.com/office/drawing/2014/main" id="{424EF808-B2FB-457E-B329-9BCAA98E0E16}"/>
              </a:ext>
            </a:extLst>
          </p:cNvPr>
          <p:cNvPicPr>
            <a:picLocks noChangeAspect="1"/>
          </p:cNvPicPr>
          <p:nvPr userDrawn="1"/>
        </p:nvPicPr>
        <p:blipFill>
          <a:blip r:embed="rId6"/>
          <a:stretch>
            <a:fillRect/>
          </a:stretch>
        </p:blipFill>
        <p:spPr>
          <a:xfrm>
            <a:off x="8637869" y="5034208"/>
            <a:ext cx="2743200" cy="373074"/>
          </a:xfrm>
          <a:prstGeom prst="rect">
            <a:avLst/>
          </a:prstGeom>
        </p:spPr>
      </p:pic>
      <p:pic>
        <p:nvPicPr>
          <p:cNvPr id="23" name="Picture 22" descr="Logo, company name&#10;&#10;Description automatically generated">
            <a:extLst>
              <a:ext uri="{FF2B5EF4-FFF2-40B4-BE49-F238E27FC236}">
                <a16:creationId xmlns:a16="http://schemas.microsoft.com/office/drawing/2014/main" id="{78A19649-149E-4513-BB98-185B7A4E3684}"/>
              </a:ext>
            </a:extLst>
          </p:cNvPr>
          <p:cNvPicPr>
            <a:picLocks noChangeAspect="1"/>
          </p:cNvPicPr>
          <p:nvPr userDrawn="1"/>
        </p:nvPicPr>
        <p:blipFill>
          <a:blip r:embed="rId7"/>
          <a:stretch>
            <a:fillRect/>
          </a:stretch>
        </p:blipFill>
        <p:spPr>
          <a:xfrm>
            <a:off x="255869" y="3794776"/>
            <a:ext cx="3657600" cy="2657120"/>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8">
            <a:extLst>
              <a:ext uri="{BEBA8EAE-BF5A-486C-A8C5-ECC9F3942E4B}">
                <a14:imgProps xmlns:a14="http://schemas.microsoft.com/office/drawing/2010/main">
                  <a14:imgLayer r:embed="rId19">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2" r:id="rId15"/>
    <p:sldLayoutId id="2147483677" r:id="rId16"/>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image" Target="../media/image51.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image" Target="../media/image80.png"/><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2.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s>
</file>

<file path=ppt/slides/_rels/slide5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5" Type="http://schemas.openxmlformats.org/officeDocument/2006/relationships/image" Target="../media/image130.png"/><Relationship Id="rId2" Type="http://schemas.openxmlformats.org/officeDocument/2006/relationships/image" Target="../media/image107.pn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0.png"/><Relationship Id="rId26" Type="http://schemas.openxmlformats.org/officeDocument/2006/relationships/image" Target="../media/image158.png"/><Relationship Id="rId3" Type="http://schemas.openxmlformats.org/officeDocument/2006/relationships/image" Target="../media/image135.png"/><Relationship Id="rId21" Type="http://schemas.openxmlformats.org/officeDocument/2006/relationships/image" Target="../media/image153.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9.png"/><Relationship Id="rId25" Type="http://schemas.openxmlformats.org/officeDocument/2006/relationships/image" Target="../media/image157.png"/><Relationship Id="rId2" Type="http://schemas.openxmlformats.org/officeDocument/2006/relationships/image" Target="../media/image134.png"/><Relationship Id="rId16" Type="http://schemas.openxmlformats.org/officeDocument/2006/relationships/image" Target="../media/image148.png"/><Relationship Id="rId20"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38.png"/><Relationship Id="rId11" Type="http://schemas.openxmlformats.org/officeDocument/2006/relationships/image" Target="../media/image143.png"/><Relationship Id="rId24" Type="http://schemas.openxmlformats.org/officeDocument/2006/relationships/image" Target="../media/image156.png"/><Relationship Id="rId5" Type="http://schemas.openxmlformats.org/officeDocument/2006/relationships/image" Target="../media/image137.png"/><Relationship Id="rId15" Type="http://schemas.openxmlformats.org/officeDocument/2006/relationships/image" Target="../media/image147.png"/><Relationship Id="rId23" Type="http://schemas.openxmlformats.org/officeDocument/2006/relationships/image" Target="../media/image155.png"/><Relationship Id="rId28" Type="http://schemas.openxmlformats.org/officeDocument/2006/relationships/image" Target="../media/image160.png"/><Relationship Id="rId10" Type="http://schemas.openxmlformats.org/officeDocument/2006/relationships/image" Target="../media/image142.png"/><Relationship Id="rId19" Type="http://schemas.openxmlformats.org/officeDocument/2006/relationships/image" Target="../media/image151.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 Id="rId22" Type="http://schemas.openxmlformats.org/officeDocument/2006/relationships/image" Target="../media/image154.png"/><Relationship Id="rId27" Type="http://schemas.openxmlformats.org/officeDocument/2006/relationships/image" Target="../media/image159.png"/></Relationships>
</file>

<file path=ppt/slides/_rels/slide56.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5.png"/><Relationship Id="rId3" Type="http://schemas.openxmlformats.org/officeDocument/2006/relationships/image" Target="../media/image162.png"/><Relationship Id="rId21" Type="http://schemas.openxmlformats.org/officeDocument/2006/relationships/image" Target="../media/image180.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4.png"/><Relationship Id="rId2" Type="http://schemas.openxmlformats.org/officeDocument/2006/relationships/image" Target="../media/image161.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65.png"/><Relationship Id="rId11" Type="http://schemas.openxmlformats.org/officeDocument/2006/relationships/image" Target="../media/image170.png"/><Relationship Id="rId24" Type="http://schemas.openxmlformats.org/officeDocument/2006/relationships/image" Target="../media/image183.png"/><Relationship Id="rId5" Type="http://schemas.openxmlformats.org/officeDocument/2006/relationships/image" Target="../media/image164.png"/><Relationship Id="rId15" Type="http://schemas.openxmlformats.org/officeDocument/2006/relationships/image" Target="../media/image174.png"/><Relationship Id="rId23" Type="http://schemas.openxmlformats.org/officeDocument/2006/relationships/image" Target="../media/image182.png"/><Relationship Id="rId28" Type="http://schemas.openxmlformats.org/officeDocument/2006/relationships/image" Target="../media/image187.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81.png"/><Relationship Id="rId27" Type="http://schemas.openxmlformats.org/officeDocument/2006/relationships/image" Target="../media/image186.png"/></Relationships>
</file>

<file path=ppt/slides/_rels/slide57.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26" Type="http://schemas.openxmlformats.org/officeDocument/2006/relationships/image" Target="../media/image212.png"/><Relationship Id="rId3" Type="http://schemas.openxmlformats.org/officeDocument/2006/relationships/image" Target="../media/image189.png"/><Relationship Id="rId21" Type="http://schemas.openxmlformats.org/officeDocument/2006/relationships/image" Target="../media/image207.png"/><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5" Type="http://schemas.openxmlformats.org/officeDocument/2006/relationships/image" Target="../media/image211.png"/><Relationship Id="rId2" Type="http://schemas.openxmlformats.org/officeDocument/2006/relationships/image" Target="../media/image188.png"/><Relationship Id="rId16" Type="http://schemas.openxmlformats.org/officeDocument/2006/relationships/image" Target="../media/image202.png"/><Relationship Id="rId20" Type="http://schemas.openxmlformats.org/officeDocument/2006/relationships/image" Target="../media/image206.png"/><Relationship Id="rId1" Type="http://schemas.openxmlformats.org/officeDocument/2006/relationships/slideLayout" Target="../slideLayouts/slideLayout7.xml"/><Relationship Id="rId6" Type="http://schemas.openxmlformats.org/officeDocument/2006/relationships/image" Target="../media/image192.png"/><Relationship Id="rId11" Type="http://schemas.openxmlformats.org/officeDocument/2006/relationships/image" Target="../media/image197.png"/><Relationship Id="rId24" Type="http://schemas.openxmlformats.org/officeDocument/2006/relationships/image" Target="../media/image210.png"/><Relationship Id="rId5" Type="http://schemas.openxmlformats.org/officeDocument/2006/relationships/image" Target="../media/image191.png"/><Relationship Id="rId15" Type="http://schemas.openxmlformats.org/officeDocument/2006/relationships/image" Target="../media/image201.png"/><Relationship Id="rId23" Type="http://schemas.openxmlformats.org/officeDocument/2006/relationships/image" Target="../media/image209.png"/><Relationship Id="rId28" Type="http://schemas.openxmlformats.org/officeDocument/2006/relationships/image" Target="../media/image214.png"/><Relationship Id="rId10" Type="http://schemas.openxmlformats.org/officeDocument/2006/relationships/image" Target="../media/image196.png"/><Relationship Id="rId19" Type="http://schemas.openxmlformats.org/officeDocument/2006/relationships/image" Target="../media/image205.png"/><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 Id="rId22" Type="http://schemas.openxmlformats.org/officeDocument/2006/relationships/image" Target="../media/image208.png"/><Relationship Id="rId27" Type="http://schemas.openxmlformats.org/officeDocument/2006/relationships/image" Target="../media/image213.png"/></Relationships>
</file>

<file path=ppt/slides/_rels/slide58.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png"/><Relationship Id="rId3" Type="http://schemas.openxmlformats.org/officeDocument/2006/relationships/image" Target="../media/image216.png"/><Relationship Id="rId21" Type="http://schemas.openxmlformats.org/officeDocument/2006/relationships/image" Target="../media/image234.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30.png"/><Relationship Id="rId2" Type="http://schemas.openxmlformats.org/officeDocument/2006/relationships/image" Target="../media/image215.png"/><Relationship Id="rId16" Type="http://schemas.openxmlformats.org/officeDocument/2006/relationships/image" Target="../media/image229.png"/><Relationship Id="rId20" Type="http://schemas.openxmlformats.org/officeDocument/2006/relationships/image" Target="../media/image233.png"/><Relationship Id="rId1" Type="http://schemas.openxmlformats.org/officeDocument/2006/relationships/slideLayout" Target="../slideLayouts/slideLayout7.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23" Type="http://schemas.openxmlformats.org/officeDocument/2006/relationships/image" Target="../media/image236.png"/><Relationship Id="rId10" Type="http://schemas.openxmlformats.org/officeDocument/2006/relationships/image" Target="../media/image223.png"/><Relationship Id="rId19" Type="http://schemas.openxmlformats.org/officeDocument/2006/relationships/image" Target="../media/image232.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7.png"/><Relationship Id="rId22" Type="http://schemas.openxmlformats.org/officeDocument/2006/relationships/image" Target="../media/image235.png"/></Relationships>
</file>

<file path=ppt/slides/_rels/slide59.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png"/><Relationship Id="rId3" Type="http://schemas.openxmlformats.org/officeDocument/2006/relationships/image" Target="../media/image238.png"/><Relationship Id="rId7" Type="http://schemas.openxmlformats.org/officeDocument/2006/relationships/image" Target="../media/image242.png"/><Relationship Id="rId12" Type="http://schemas.openxmlformats.org/officeDocument/2006/relationships/image" Target="../media/image247.png"/><Relationship Id="rId2" Type="http://schemas.openxmlformats.org/officeDocument/2006/relationships/image" Target="../media/image237.png"/><Relationship Id="rId16"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png"/><Relationship Id="rId15" Type="http://schemas.openxmlformats.org/officeDocument/2006/relationships/image" Target="../media/image250.pn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2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26.xml"/><Relationship Id="rId18" Type="http://schemas.openxmlformats.org/officeDocument/2006/relationships/slide" Target="slide27.xml"/><Relationship Id="rId3" Type="http://schemas.openxmlformats.org/officeDocument/2006/relationships/slide" Target="slide10.xml"/><Relationship Id="rId21" Type="http://schemas.openxmlformats.org/officeDocument/2006/relationships/slide" Target="slide36.xml"/><Relationship Id="rId7" Type="http://schemas.openxmlformats.org/officeDocument/2006/relationships/slide" Target="slide12.xml"/><Relationship Id="rId12" Type="http://schemas.openxmlformats.org/officeDocument/2006/relationships/slide" Target="slide14.xml"/><Relationship Id="rId17" Type="http://schemas.openxmlformats.org/officeDocument/2006/relationships/slide" Target="slide29.xml"/><Relationship Id="rId2" Type="http://schemas.openxmlformats.org/officeDocument/2006/relationships/slide" Target="slide11.xml"/><Relationship Id="rId16" Type="http://schemas.openxmlformats.org/officeDocument/2006/relationships/slide" Target="slide25.xml"/><Relationship Id="rId20"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slide" Target="slide24.xml"/><Relationship Id="rId5" Type="http://schemas.openxmlformats.org/officeDocument/2006/relationships/slide" Target="slide18.xml"/><Relationship Id="rId15" Type="http://schemas.openxmlformats.org/officeDocument/2006/relationships/slide" Target="slide21.xml"/><Relationship Id="rId10" Type="http://schemas.openxmlformats.org/officeDocument/2006/relationships/slide" Target="slide20.xml"/><Relationship Id="rId19" Type="http://schemas.openxmlformats.org/officeDocument/2006/relationships/slide" Target="slide22.xml"/><Relationship Id="rId4" Type="http://schemas.openxmlformats.org/officeDocument/2006/relationships/slide" Target="slide15.xml"/><Relationship Id="rId9" Type="http://schemas.openxmlformats.org/officeDocument/2006/relationships/slide" Target="slide16.xml"/><Relationship Id="rId14" Type="http://schemas.openxmlformats.org/officeDocument/2006/relationships/slide" Target="slide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10618" y="692727"/>
            <a:ext cx="8954219" cy="1829931"/>
          </a:xfrm>
        </p:spPr>
        <p:txBody>
          <a:bodyPr/>
          <a:lstStyle/>
          <a:p>
            <a:r>
              <a:rPr lang="en-US" dirty="0"/>
              <a:t>Performance PowerShell</a:t>
            </a:r>
          </a:p>
        </p:txBody>
      </p:sp>
      <p:sp>
        <p:nvSpPr>
          <p:cNvPr id="6" name="Text Placeholder 5"/>
          <p:cNvSpPr>
            <a:spLocks noGrp="1"/>
          </p:cNvSpPr>
          <p:nvPr>
            <p:ph type="body" sz="quarter" idx="10"/>
          </p:nvPr>
        </p:nvSpPr>
        <p:spPr/>
        <p:txBody>
          <a:bodyPr>
            <a:normAutofit/>
          </a:bodyPr>
          <a:lstStyle/>
          <a:p>
            <a:r>
              <a:rPr lang="en-US" dirty="0"/>
              <a:t>Scott Corio </a:t>
            </a:r>
          </a:p>
          <a:p>
            <a:r>
              <a:rPr lang="en-US" dirty="0"/>
              <a:t>Sr. Cloud Architect</a:t>
            </a:r>
            <a:endParaRPr lang="en-US" dirty="0">
              <a:cs typeface="Segoe UI"/>
            </a:endParaRPr>
          </a:p>
          <a:p>
            <a:r>
              <a:rPr lang="en-US" dirty="0"/>
              <a:t>Mallinckrodt Pharmaceuticals</a:t>
            </a:r>
          </a:p>
        </p:txBody>
      </p:sp>
      <p:sp>
        <p:nvSpPr>
          <p:cNvPr id="7" name="Text Placeholder 6"/>
          <p:cNvSpPr>
            <a:spLocks noGrp="1"/>
          </p:cNvSpPr>
          <p:nvPr>
            <p:ph type="body" sz="quarter" idx="11"/>
          </p:nvPr>
        </p:nvSpPr>
        <p:spPr/>
        <p:txBody>
          <a:bodyPr>
            <a:normAutofit/>
          </a:bodyPr>
          <a:lstStyle/>
          <a:p>
            <a:r>
              <a:rPr lang="en-US" dirty="0"/>
              <a:t>Nathan </a:t>
            </a:r>
            <a:r>
              <a:rPr lang="en-US" dirty="0" err="1"/>
              <a:t>Ziehnert</a:t>
            </a:r>
            <a:endParaRPr lang="en-US" dirty="0"/>
          </a:p>
          <a:p>
            <a:r>
              <a:rPr lang="en-US" dirty="0"/>
              <a:t>Sr. Infrastructure Engineer</a:t>
            </a:r>
            <a:endParaRPr lang="en-US" dirty="0">
              <a:cs typeface="Segoe UI"/>
            </a:endParaRPr>
          </a:p>
          <a:p>
            <a:r>
              <a:rPr lang="en-US" dirty="0"/>
              <a:t>Big Bank</a:t>
            </a:r>
            <a:endParaRPr lang="en-US" dirty="0">
              <a:cs typeface="Segoe UI"/>
            </a:endParaRPr>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27785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EBD304-AB9F-4AED-854A-0D2BA3718A7F}"/>
              </a:ext>
            </a:extLst>
          </p:cNvPr>
          <p:cNvSpPr>
            <a:spLocks noGrp="1"/>
          </p:cNvSpPr>
          <p:nvPr>
            <p:ph type="title"/>
          </p:nvPr>
        </p:nvSpPr>
        <p:spPr/>
        <p:txBody>
          <a:bodyPr/>
          <a:lstStyle/>
          <a:p>
            <a:r>
              <a:rPr lang="en-US" dirty="0"/>
              <a:t>0: Filter vs. Where-object</a:t>
            </a:r>
          </a:p>
        </p:txBody>
      </p:sp>
      <p:sp>
        <p:nvSpPr>
          <p:cNvPr id="4" name="Content Placeholder 3">
            <a:extLst>
              <a:ext uri="{FF2B5EF4-FFF2-40B4-BE49-F238E27FC236}">
                <a16:creationId xmlns:a16="http://schemas.microsoft.com/office/drawing/2014/main" id="{6FB375D5-52FD-4D3E-B428-A4926B9A4DF0}"/>
              </a:ext>
            </a:extLst>
          </p:cNvPr>
          <p:cNvSpPr>
            <a:spLocks noGrp="1"/>
          </p:cNvSpPr>
          <p:nvPr>
            <p:ph idx="1"/>
          </p:nvPr>
        </p:nvSpPr>
        <p:spPr/>
        <p:txBody>
          <a:bodyPr/>
          <a:lstStyle/>
          <a:p>
            <a:r>
              <a:rPr lang="en-US" dirty="0"/>
              <a:t>## Filter</a:t>
            </a:r>
            <a:br>
              <a:rPr lang="en-US" dirty="0"/>
            </a:br>
            <a:r>
              <a:rPr lang="en-US" dirty="0"/>
              <a:t>$</a:t>
            </a:r>
            <a:r>
              <a:rPr lang="en-US" dirty="0" err="1"/>
              <a:t>objs</a:t>
            </a:r>
            <a:r>
              <a:rPr lang="en-US" dirty="0"/>
              <a:t> = Get-</a:t>
            </a:r>
            <a:r>
              <a:rPr lang="en-US" dirty="0" err="1"/>
              <a:t>ChildItem</a:t>
            </a:r>
            <a:r>
              <a:rPr lang="en-US" dirty="0"/>
              <a:t> -Path C:\Windows\System32 -Filter '*.exe'</a:t>
            </a:r>
          </a:p>
          <a:p>
            <a:endParaRPr lang="en-US" dirty="0"/>
          </a:p>
          <a:p>
            <a:r>
              <a:rPr lang="en-US" dirty="0"/>
              <a:t>## Where-Object</a:t>
            </a:r>
            <a:br>
              <a:rPr lang="en-US" dirty="0"/>
            </a:br>
            <a:r>
              <a:rPr lang="en-US" dirty="0"/>
              <a:t>$</a:t>
            </a:r>
            <a:r>
              <a:rPr lang="en-US" dirty="0" err="1"/>
              <a:t>objs</a:t>
            </a:r>
            <a:r>
              <a:rPr lang="en-US" dirty="0"/>
              <a:t> = Get-</a:t>
            </a:r>
            <a:r>
              <a:rPr lang="en-US" dirty="0" err="1"/>
              <a:t>ChildItem</a:t>
            </a:r>
            <a:r>
              <a:rPr lang="en-US" dirty="0"/>
              <a:t> -Path C:\Windows\System32 </a:t>
            </a:r>
            <a:br>
              <a:rPr lang="en-US" dirty="0"/>
            </a:br>
            <a:r>
              <a:rPr lang="en-US" dirty="0"/>
              <a:t>    | Where-Object {$_.Extension -eq '.exe'}</a:t>
            </a:r>
          </a:p>
          <a:p>
            <a:endParaRPr lang="en-US" dirty="0"/>
          </a:p>
        </p:txBody>
      </p:sp>
      <p:sp>
        <p:nvSpPr>
          <p:cNvPr id="2" name="Rectangle: Rounded Corners 1">
            <a:extLst>
              <a:ext uri="{FF2B5EF4-FFF2-40B4-BE49-F238E27FC236}">
                <a16:creationId xmlns:a16="http://schemas.microsoft.com/office/drawing/2014/main" id="{3E6FE3AD-169C-4BBC-89F1-6F89658AE300}"/>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7877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BFE4-49E9-4990-A1B0-3EF1B37DD061}"/>
              </a:ext>
            </a:extLst>
          </p:cNvPr>
          <p:cNvSpPr>
            <a:spLocks noGrp="1"/>
          </p:cNvSpPr>
          <p:nvPr>
            <p:ph type="title"/>
          </p:nvPr>
        </p:nvSpPr>
        <p:spPr/>
        <p:txBody>
          <a:bodyPr/>
          <a:lstStyle/>
          <a:p>
            <a:r>
              <a:rPr lang="en-US" dirty="0"/>
              <a:t>1: Foreach vs for</a:t>
            </a:r>
          </a:p>
        </p:txBody>
      </p:sp>
      <p:sp>
        <p:nvSpPr>
          <p:cNvPr id="3" name="Content Placeholder 2">
            <a:extLst>
              <a:ext uri="{FF2B5EF4-FFF2-40B4-BE49-F238E27FC236}">
                <a16:creationId xmlns:a16="http://schemas.microsoft.com/office/drawing/2014/main" id="{CDC2104F-D51E-4ECC-8E26-C498864118B6}"/>
              </a:ext>
            </a:extLst>
          </p:cNvPr>
          <p:cNvSpPr>
            <a:spLocks noGrp="1"/>
          </p:cNvSpPr>
          <p:nvPr>
            <p:ph idx="1"/>
          </p:nvPr>
        </p:nvSpPr>
        <p:spPr/>
        <p:txBody>
          <a:bodyPr/>
          <a:lstStyle/>
          <a:p>
            <a:r>
              <a:rPr lang="en-US" dirty="0"/>
              <a:t>## </a:t>
            </a:r>
            <a:r>
              <a:rPr lang="en-US" dirty="0" err="1"/>
              <a:t>ForEach</a:t>
            </a:r>
            <a:br>
              <a:rPr lang="en-US" dirty="0"/>
            </a:br>
            <a:r>
              <a:rPr lang="en-US" dirty="0"/>
              <a:t>$x = 1..10000</a:t>
            </a:r>
            <a:br>
              <a:rPr lang="en-US" dirty="0"/>
            </a:br>
            <a:r>
              <a:rPr lang="en-US" dirty="0"/>
              <a:t>foreach ($</a:t>
            </a:r>
            <a:r>
              <a:rPr lang="en-US" dirty="0" err="1"/>
              <a:t>i</a:t>
            </a:r>
            <a:r>
              <a:rPr lang="en-US" dirty="0"/>
              <a:t> in $x) {</a:t>
            </a:r>
            <a:br>
              <a:rPr lang="en-US" dirty="0"/>
            </a:br>
            <a:r>
              <a:rPr lang="en-US" dirty="0"/>
              <a:t>    $</a:t>
            </a:r>
            <a:r>
              <a:rPr lang="en-US" dirty="0" err="1"/>
              <a:t>i</a:t>
            </a:r>
            <a:r>
              <a:rPr lang="en-US" dirty="0"/>
              <a:t> = Get-Random</a:t>
            </a:r>
          </a:p>
          <a:p>
            <a:r>
              <a:rPr lang="en-US" dirty="0"/>
              <a:t>}</a:t>
            </a:r>
          </a:p>
          <a:p>
            <a:endParaRPr lang="en-US" dirty="0"/>
          </a:p>
          <a:p>
            <a:r>
              <a:rPr lang="en-US" dirty="0"/>
              <a:t>## For</a:t>
            </a:r>
            <a:br>
              <a:rPr lang="en-US" dirty="0"/>
            </a:br>
            <a:r>
              <a:rPr lang="en-US" dirty="0" err="1"/>
              <a:t>for</a:t>
            </a:r>
            <a:r>
              <a:rPr lang="en-US" dirty="0"/>
              <a:t> ($</a:t>
            </a:r>
            <a:r>
              <a:rPr lang="en-US" dirty="0" err="1"/>
              <a:t>i</a:t>
            </a:r>
            <a:r>
              <a:rPr lang="en-US" dirty="0"/>
              <a:t> = 0; $</a:t>
            </a:r>
            <a:r>
              <a:rPr lang="en-US" dirty="0" err="1"/>
              <a:t>i</a:t>
            </a:r>
            <a:r>
              <a:rPr lang="en-US" dirty="0"/>
              <a:t> -</a:t>
            </a:r>
            <a:r>
              <a:rPr lang="en-US" dirty="0" err="1"/>
              <a:t>lt</a:t>
            </a:r>
            <a:r>
              <a:rPr lang="en-US" dirty="0"/>
              <a:t> 10000; $</a:t>
            </a:r>
            <a:r>
              <a:rPr lang="en-US" dirty="0" err="1"/>
              <a:t>i</a:t>
            </a:r>
            <a:r>
              <a:rPr lang="en-US" dirty="0"/>
              <a:t>++) {</a:t>
            </a:r>
            <a:br>
              <a:rPr lang="en-US" dirty="0"/>
            </a:br>
            <a:r>
              <a:rPr lang="en-US" dirty="0"/>
              <a:t>    $x[$</a:t>
            </a:r>
            <a:r>
              <a:rPr lang="en-US" dirty="0" err="1"/>
              <a:t>i</a:t>
            </a:r>
            <a:r>
              <a:rPr lang="en-US" dirty="0"/>
              <a:t>] = Get-Random</a:t>
            </a:r>
          </a:p>
          <a:p>
            <a:r>
              <a:rPr lang="en-US" dirty="0"/>
              <a:t>}</a:t>
            </a:r>
          </a:p>
          <a:p>
            <a:endParaRPr lang="en-US" dirty="0"/>
          </a:p>
        </p:txBody>
      </p:sp>
      <p:sp>
        <p:nvSpPr>
          <p:cNvPr id="5" name="Rectangle: Rounded Corners 4">
            <a:extLst>
              <a:ext uri="{FF2B5EF4-FFF2-40B4-BE49-F238E27FC236}">
                <a16:creationId xmlns:a16="http://schemas.microsoft.com/office/drawing/2014/main" id="{0B3012D0-6748-4651-8445-2811EBDC00DC}"/>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339933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E132-ECB8-4DD4-83E9-C6168730BA6D}"/>
              </a:ext>
            </a:extLst>
          </p:cNvPr>
          <p:cNvSpPr>
            <a:spLocks noGrp="1"/>
          </p:cNvSpPr>
          <p:nvPr>
            <p:ph type="title"/>
          </p:nvPr>
        </p:nvSpPr>
        <p:spPr/>
        <p:txBody>
          <a:bodyPr/>
          <a:lstStyle/>
          <a:p>
            <a:r>
              <a:rPr lang="en-US" dirty="0"/>
              <a:t>2: Foreach loop vs foreach method</a:t>
            </a:r>
          </a:p>
        </p:txBody>
      </p:sp>
      <p:sp>
        <p:nvSpPr>
          <p:cNvPr id="3" name="Content Placeholder 2">
            <a:extLst>
              <a:ext uri="{FF2B5EF4-FFF2-40B4-BE49-F238E27FC236}">
                <a16:creationId xmlns:a16="http://schemas.microsoft.com/office/drawing/2014/main" id="{943E95B9-1A2A-4E81-AA2B-C0F77AE3CE1D}"/>
              </a:ext>
            </a:extLst>
          </p:cNvPr>
          <p:cNvSpPr>
            <a:spLocks noGrp="1"/>
          </p:cNvSpPr>
          <p:nvPr>
            <p:ph idx="1"/>
          </p:nvPr>
        </p:nvSpPr>
        <p:spPr/>
        <p:txBody>
          <a:bodyPr/>
          <a:lstStyle/>
          <a:p>
            <a:r>
              <a:rPr lang="en-US" dirty="0"/>
              <a:t>## </a:t>
            </a:r>
            <a:r>
              <a:rPr lang="en-US" dirty="0" err="1"/>
              <a:t>ForEach</a:t>
            </a:r>
            <a:br>
              <a:rPr lang="en-US" dirty="0"/>
            </a:br>
            <a:r>
              <a:rPr lang="en-US" dirty="0"/>
              <a:t>foreach ($</a:t>
            </a:r>
            <a:r>
              <a:rPr lang="en-US" dirty="0" err="1"/>
              <a:t>i</a:t>
            </a:r>
            <a:r>
              <a:rPr lang="en-US" dirty="0"/>
              <a:t> in $obj) {</a:t>
            </a:r>
            <a:br>
              <a:rPr lang="en-US" dirty="0"/>
            </a:br>
            <a:r>
              <a:rPr lang="en-US" dirty="0"/>
              <a:t>  $</a:t>
            </a:r>
            <a:r>
              <a:rPr lang="en-US" dirty="0" err="1"/>
              <a:t>i.Number</a:t>
            </a:r>
            <a:r>
              <a:rPr lang="en-US" dirty="0"/>
              <a:t> = Get-Random</a:t>
            </a:r>
            <a:br>
              <a:rPr lang="en-US" dirty="0"/>
            </a:br>
            <a:r>
              <a:rPr lang="en-US" dirty="0"/>
              <a:t>}</a:t>
            </a:r>
          </a:p>
          <a:p>
            <a:endParaRPr lang="en-US" dirty="0"/>
          </a:p>
          <a:p>
            <a:r>
              <a:rPr lang="en-US" dirty="0"/>
              <a:t>## .FOREACH{}</a:t>
            </a:r>
            <a:br>
              <a:rPr lang="en-US" dirty="0"/>
            </a:br>
            <a:r>
              <a:rPr lang="en-US" dirty="0"/>
              <a:t>$</a:t>
            </a:r>
            <a:r>
              <a:rPr lang="en-US" dirty="0" err="1"/>
              <a:t>obj.ForEach</a:t>
            </a:r>
            <a:r>
              <a:rPr lang="en-US" dirty="0"/>
              <a:t>{$_.Number = Get-Random}</a:t>
            </a:r>
          </a:p>
        </p:txBody>
      </p:sp>
      <p:sp>
        <p:nvSpPr>
          <p:cNvPr id="5" name="Rectangle: Rounded Corners 4">
            <a:extLst>
              <a:ext uri="{FF2B5EF4-FFF2-40B4-BE49-F238E27FC236}">
                <a16:creationId xmlns:a16="http://schemas.microsoft.com/office/drawing/2014/main" id="{B2E62493-6D37-48BC-8765-A3F0CEC05D92}"/>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636379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C264-F2B2-44DA-B83B-05D8220C8FB9}"/>
              </a:ext>
            </a:extLst>
          </p:cNvPr>
          <p:cNvSpPr>
            <a:spLocks noGrp="1"/>
          </p:cNvSpPr>
          <p:nvPr>
            <p:ph type="title"/>
          </p:nvPr>
        </p:nvSpPr>
        <p:spPr/>
        <p:txBody>
          <a:bodyPr/>
          <a:lstStyle/>
          <a:p>
            <a:r>
              <a:rPr lang="en-US" dirty="0"/>
              <a:t>3: Write-Host vs Write-Information</a:t>
            </a:r>
          </a:p>
        </p:txBody>
      </p:sp>
      <p:sp>
        <p:nvSpPr>
          <p:cNvPr id="3" name="Content Placeholder 2">
            <a:extLst>
              <a:ext uri="{FF2B5EF4-FFF2-40B4-BE49-F238E27FC236}">
                <a16:creationId xmlns:a16="http://schemas.microsoft.com/office/drawing/2014/main" id="{EF4A0600-6295-40D2-B3C2-180F9DB15C98}"/>
              </a:ext>
            </a:extLst>
          </p:cNvPr>
          <p:cNvSpPr>
            <a:spLocks noGrp="1"/>
          </p:cNvSpPr>
          <p:nvPr>
            <p:ph idx="1"/>
          </p:nvPr>
        </p:nvSpPr>
        <p:spPr/>
        <p:txBody>
          <a:bodyPr/>
          <a:lstStyle/>
          <a:p>
            <a:r>
              <a:rPr lang="en-US" dirty="0"/>
              <a:t>## Write-Host</a:t>
            </a:r>
            <a:br>
              <a:rPr lang="en-US" dirty="0"/>
            </a:br>
            <a:r>
              <a:rPr lang="en-US" dirty="0"/>
              <a:t>foreach ($item in $Obj) {</a:t>
            </a:r>
            <a:br>
              <a:rPr lang="en-US" dirty="0"/>
            </a:br>
            <a:r>
              <a:rPr lang="en-US" dirty="0"/>
              <a:t>  Write-Host $</a:t>
            </a:r>
            <a:r>
              <a:rPr lang="en-US" dirty="0" err="1"/>
              <a:t>item.Word</a:t>
            </a:r>
            <a:br>
              <a:rPr lang="en-US" dirty="0"/>
            </a:br>
            <a:r>
              <a:rPr lang="en-US" dirty="0"/>
              <a:t>}</a:t>
            </a:r>
          </a:p>
          <a:p>
            <a:endParaRPr lang="en-US" dirty="0"/>
          </a:p>
          <a:p>
            <a:r>
              <a:rPr lang="en-US" dirty="0"/>
              <a:t>## Write-Information</a:t>
            </a:r>
            <a:br>
              <a:rPr lang="en-US" dirty="0"/>
            </a:br>
            <a:r>
              <a:rPr lang="en-US" dirty="0"/>
              <a:t>foreach ($item in $Obj) {</a:t>
            </a:r>
            <a:br>
              <a:rPr lang="en-US" dirty="0"/>
            </a:br>
            <a:r>
              <a:rPr lang="en-US" dirty="0"/>
              <a:t>  Write-Information $</a:t>
            </a:r>
            <a:r>
              <a:rPr lang="en-US" dirty="0" err="1"/>
              <a:t>item.Word</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8D4AB4C0-3729-4C21-9F1D-08887BBF429D}"/>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1430337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57D1-9888-4DD7-AA4A-2E9BAFD21396}"/>
              </a:ext>
            </a:extLst>
          </p:cNvPr>
          <p:cNvSpPr>
            <a:spLocks noGrp="1"/>
          </p:cNvSpPr>
          <p:nvPr>
            <p:ph type="title"/>
          </p:nvPr>
        </p:nvSpPr>
        <p:spPr/>
        <p:txBody>
          <a:bodyPr/>
          <a:lstStyle/>
          <a:p>
            <a:r>
              <a:rPr lang="en-US" dirty="0"/>
              <a:t>4: Foreach vs |foreach-object</a:t>
            </a:r>
          </a:p>
        </p:txBody>
      </p:sp>
      <p:sp>
        <p:nvSpPr>
          <p:cNvPr id="3" name="Content Placeholder 2">
            <a:extLst>
              <a:ext uri="{FF2B5EF4-FFF2-40B4-BE49-F238E27FC236}">
                <a16:creationId xmlns:a16="http://schemas.microsoft.com/office/drawing/2014/main" id="{37C59BD6-0D04-48C1-A13E-072185028CC2}"/>
              </a:ext>
            </a:extLst>
          </p:cNvPr>
          <p:cNvSpPr>
            <a:spLocks noGrp="1"/>
          </p:cNvSpPr>
          <p:nvPr>
            <p:ph idx="1"/>
          </p:nvPr>
        </p:nvSpPr>
        <p:spPr/>
        <p:txBody>
          <a:bodyPr>
            <a:normAutofit/>
          </a:bodyPr>
          <a:lstStyle/>
          <a:p>
            <a:r>
              <a:rPr lang="en-US" dirty="0"/>
              <a:t>## </a:t>
            </a:r>
            <a:r>
              <a:rPr lang="en-US" dirty="0" err="1"/>
              <a:t>ForEach</a:t>
            </a:r>
            <a:br>
              <a:rPr lang="en-US" dirty="0"/>
            </a:br>
            <a:r>
              <a:rPr lang="en-US" dirty="0"/>
              <a:t>foreach ($item in $obj) {</a:t>
            </a:r>
            <a:br>
              <a:rPr lang="en-US" dirty="0"/>
            </a:br>
            <a:r>
              <a:rPr lang="en-US" dirty="0"/>
              <a:t>  $</a:t>
            </a:r>
            <a:r>
              <a:rPr lang="en-US" dirty="0" err="1"/>
              <a:t>item.Number</a:t>
            </a:r>
            <a:r>
              <a:rPr lang="en-US" dirty="0"/>
              <a:t> = Get-Random</a:t>
            </a:r>
            <a:br>
              <a:rPr lang="en-US" dirty="0"/>
            </a:br>
            <a:r>
              <a:rPr lang="en-US" dirty="0"/>
              <a:t>}</a:t>
            </a:r>
          </a:p>
          <a:p>
            <a:endParaRPr lang="en-US" dirty="0"/>
          </a:p>
          <a:p>
            <a:r>
              <a:rPr lang="en-US" dirty="0"/>
              <a:t>## | </a:t>
            </a:r>
            <a:r>
              <a:rPr lang="en-US" dirty="0" err="1"/>
              <a:t>ForEach</a:t>
            </a:r>
            <a:r>
              <a:rPr lang="en-US" dirty="0"/>
              <a:t>-Object</a:t>
            </a:r>
            <a:br>
              <a:rPr lang="en-US" dirty="0"/>
            </a:br>
            <a:r>
              <a:rPr lang="en-US" dirty="0"/>
              <a:t>$obj | </a:t>
            </a:r>
            <a:r>
              <a:rPr lang="en-US" dirty="0" err="1"/>
              <a:t>ForEach</a:t>
            </a:r>
            <a:r>
              <a:rPr lang="en-US" dirty="0"/>
              <a:t>-Object -Process {</a:t>
            </a:r>
            <a:br>
              <a:rPr lang="en-US" dirty="0"/>
            </a:br>
            <a:r>
              <a:rPr lang="en-US" dirty="0"/>
              <a:t>  $_.Number = Get-Random</a:t>
            </a:r>
            <a:br>
              <a:rPr lang="en-US" dirty="0"/>
            </a:br>
            <a:r>
              <a:rPr lang="en-US" dirty="0"/>
              <a:t>}</a:t>
            </a:r>
          </a:p>
        </p:txBody>
      </p:sp>
      <p:sp>
        <p:nvSpPr>
          <p:cNvPr id="5" name="Rectangle: Rounded Corners 4">
            <a:extLst>
              <a:ext uri="{FF2B5EF4-FFF2-40B4-BE49-F238E27FC236}">
                <a16:creationId xmlns:a16="http://schemas.microsoft.com/office/drawing/2014/main" id="{FD2A8F64-C3F2-4F8B-A733-9CD971F78D92}"/>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1833987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E5B1-6D05-4B5D-9A2B-CC7DECFB32E7}"/>
              </a:ext>
            </a:extLst>
          </p:cNvPr>
          <p:cNvSpPr>
            <a:spLocks noGrp="1"/>
          </p:cNvSpPr>
          <p:nvPr>
            <p:ph type="title"/>
          </p:nvPr>
        </p:nvSpPr>
        <p:spPr/>
        <p:txBody>
          <a:bodyPr/>
          <a:lstStyle/>
          <a:p>
            <a:r>
              <a:rPr lang="en-US" dirty="0"/>
              <a:t>5: Array vs </a:t>
            </a:r>
            <a:r>
              <a:rPr lang="en-US" dirty="0" err="1"/>
              <a:t>arraylist</a:t>
            </a:r>
            <a:endParaRPr lang="en-US" dirty="0"/>
          </a:p>
        </p:txBody>
      </p:sp>
      <p:sp>
        <p:nvSpPr>
          <p:cNvPr id="3" name="Content Placeholder 2">
            <a:extLst>
              <a:ext uri="{FF2B5EF4-FFF2-40B4-BE49-F238E27FC236}">
                <a16:creationId xmlns:a16="http://schemas.microsoft.com/office/drawing/2014/main" id="{7C627BEE-2715-45C8-9235-7154D8B3A8B0}"/>
              </a:ext>
            </a:extLst>
          </p:cNvPr>
          <p:cNvSpPr>
            <a:spLocks noGrp="1"/>
          </p:cNvSpPr>
          <p:nvPr>
            <p:ph idx="1"/>
          </p:nvPr>
        </p:nvSpPr>
        <p:spPr/>
        <p:txBody>
          <a:bodyPr/>
          <a:lstStyle/>
          <a:p>
            <a:r>
              <a:rPr lang="en-US" dirty="0"/>
              <a:t>## Array</a:t>
            </a:r>
            <a:br>
              <a:rPr lang="en-US" dirty="0"/>
            </a:br>
            <a:r>
              <a:rPr lang="nn-NO" dirty="0"/>
              <a:t>$Array = @()</a:t>
            </a:r>
            <a:br>
              <a:rPr lang="nn-NO" dirty="0"/>
            </a:br>
            <a:r>
              <a:rPr lang="nn-NO" dirty="0"/>
              <a:t>for ($i = 0; $i -lt 10000; $i++) {</a:t>
            </a:r>
            <a:br>
              <a:rPr lang="nn-NO" dirty="0"/>
            </a:br>
            <a:r>
              <a:rPr lang="nn-NO" dirty="0"/>
              <a:t>    $Array += $i</a:t>
            </a:r>
            <a:br>
              <a:rPr lang="nn-NO" dirty="0"/>
            </a:br>
            <a:r>
              <a:rPr lang="nn-NO" dirty="0"/>
              <a:t>}</a:t>
            </a:r>
          </a:p>
          <a:p>
            <a:endParaRPr lang="en-US" dirty="0"/>
          </a:p>
          <a:p>
            <a:r>
              <a:rPr lang="en-US" dirty="0"/>
              <a:t>## </a:t>
            </a:r>
            <a:r>
              <a:rPr lang="en-US" dirty="0" err="1"/>
              <a:t>ArrayList</a:t>
            </a:r>
            <a:br>
              <a:rPr lang="en-US" dirty="0"/>
            </a:br>
            <a:r>
              <a:rPr lang="nn-NO" dirty="0"/>
              <a:t>$ArrayList = [System.Collections.ArrayList]::new()</a:t>
            </a:r>
            <a:br>
              <a:rPr lang="nn-NO" dirty="0"/>
            </a:br>
            <a:r>
              <a:rPr lang="nn-NO" dirty="0"/>
              <a:t>for ($i = 0; $i -lt 10000; $i++) {</a:t>
            </a:r>
            <a:br>
              <a:rPr lang="nn-NO" dirty="0"/>
            </a:br>
            <a:r>
              <a:rPr lang="nn-NO" dirty="0"/>
              <a:t>    [void]$ArrayList.Add($i)</a:t>
            </a:r>
            <a:br>
              <a:rPr lang="nn-NO" dirty="0"/>
            </a:br>
            <a:r>
              <a:rPr lang="nn-NO" dirty="0"/>
              <a:t>}</a:t>
            </a:r>
            <a:endParaRPr lang="en-US" dirty="0"/>
          </a:p>
          <a:p>
            <a:endParaRPr lang="en-US" dirty="0"/>
          </a:p>
        </p:txBody>
      </p:sp>
      <p:sp>
        <p:nvSpPr>
          <p:cNvPr id="5" name="Rectangle: Rounded Corners 4">
            <a:extLst>
              <a:ext uri="{FF2B5EF4-FFF2-40B4-BE49-F238E27FC236}">
                <a16:creationId xmlns:a16="http://schemas.microsoft.com/office/drawing/2014/main" id="{3627E846-BAA9-4BAA-AD52-D034A95C403F}"/>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325613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D594-9591-4ACB-A01D-9494D72C189B}"/>
              </a:ext>
            </a:extLst>
          </p:cNvPr>
          <p:cNvSpPr>
            <a:spLocks noGrp="1"/>
          </p:cNvSpPr>
          <p:nvPr>
            <p:ph type="title"/>
          </p:nvPr>
        </p:nvSpPr>
        <p:spPr/>
        <p:txBody>
          <a:bodyPr/>
          <a:lstStyle/>
          <a:p>
            <a:r>
              <a:rPr lang="en-US" dirty="0"/>
              <a:t>6: </a:t>
            </a:r>
            <a:r>
              <a:rPr lang="en-US" dirty="0" err="1"/>
              <a:t>Arraylist</a:t>
            </a:r>
            <a:r>
              <a:rPr lang="en-US" dirty="0"/>
              <a:t> vs </a:t>
            </a:r>
            <a:r>
              <a:rPr lang="en-US" dirty="0" err="1"/>
              <a:t>generic.list</a:t>
            </a:r>
            <a:endParaRPr lang="en-US" dirty="0"/>
          </a:p>
        </p:txBody>
      </p:sp>
      <p:sp>
        <p:nvSpPr>
          <p:cNvPr id="3" name="Content Placeholder 2">
            <a:extLst>
              <a:ext uri="{FF2B5EF4-FFF2-40B4-BE49-F238E27FC236}">
                <a16:creationId xmlns:a16="http://schemas.microsoft.com/office/drawing/2014/main" id="{DD052755-B6E2-4BBA-88CD-B61BEC023A85}"/>
              </a:ext>
            </a:extLst>
          </p:cNvPr>
          <p:cNvSpPr>
            <a:spLocks noGrp="1"/>
          </p:cNvSpPr>
          <p:nvPr>
            <p:ph idx="1"/>
          </p:nvPr>
        </p:nvSpPr>
        <p:spPr/>
        <p:txBody>
          <a:bodyPr/>
          <a:lstStyle/>
          <a:p>
            <a:r>
              <a:rPr lang="en-US" dirty="0"/>
              <a:t># </a:t>
            </a:r>
            <a:r>
              <a:rPr lang="en-US" dirty="0" err="1"/>
              <a:t>ArrayList</a:t>
            </a:r>
            <a:br>
              <a:rPr lang="en-US" dirty="0"/>
            </a:br>
            <a:r>
              <a:rPr lang="en-US" dirty="0"/>
              <a:t>$</a:t>
            </a:r>
            <a:r>
              <a:rPr lang="en-US" dirty="0" err="1"/>
              <a:t>ArrayList</a:t>
            </a:r>
            <a:r>
              <a:rPr lang="en-US" dirty="0"/>
              <a:t> = [</a:t>
            </a:r>
            <a:r>
              <a:rPr lang="en-US" dirty="0" err="1"/>
              <a:t>System.Collections.ArrayList</a:t>
            </a:r>
            <a:r>
              <a:rPr lang="en-US" dirty="0"/>
              <a: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[void]$</a:t>
            </a:r>
            <a:r>
              <a:rPr lang="en-US" dirty="0" err="1"/>
              <a:t>ArrayList.Add</a:t>
            </a:r>
            <a:r>
              <a:rPr lang="en-US" dirty="0"/>
              <a:t>($</a:t>
            </a:r>
            <a:r>
              <a:rPr lang="en-US" dirty="0" err="1"/>
              <a:t>i</a:t>
            </a:r>
            <a:r>
              <a:rPr lang="en-US" dirty="0"/>
              <a:t>)</a:t>
            </a:r>
            <a:br>
              <a:rPr lang="en-US" dirty="0"/>
            </a:br>
            <a:r>
              <a:rPr lang="en-US" dirty="0"/>
              <a:t>}</a:t>
            </a:r>
          </a:p>
          <a:p>
            <a:endParaRPr lang="en-US" dirty="0"/>
          </a:p>
          <a:p>
            <a:r>
              <a:rPr lang="en-US" dirty="0"/>
              <a:t># List</a:t>
            </a:r>
            <a:br>
              <a:rPr lang="en-US" dirty="0"/>
            </a:br>
            <a:r>
              <a:rPr lang="en-US" dirty="0"/>
              <a:t>$List = [</a:t>
            </a:r>
            <a:r>
              <a:rPr lang="en-US" dirty="0" err="1"/>
              <a:t>System.Collections.Generic.List</a:t>
            </a:r>
            <a:r>
              <a:rPr lang="en-US" dirty="0"/>
              <a:t>[Object]]::new()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[void]$</a:t>
            </a:r>
            <a:r>
              <a:rPr lang="en-US" dirty="0" err="1"/>
              <a:t>List.Add</a:t>
            </a:r>
            <a:r>
              <a:rPr lang="en-US" dirty="0"/>
              <a:t>($</a:t>
            </a:r>
            <a:r>
              <a:rPr lang="en-US" dirty="0" err="1"/>
              <a:t>i</a:t>
            </a:r>
            <a:r>
              <a:rPr lang="en-US" dirty="0"/>
              <a:t>)</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82214228-2261-458A-805E-629BA9A58EB1}"/>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2"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893268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4075-3B12-4AA9-881C-F964E25FF743}"/>
              </a:ext>
            </a:extLst>
          </p:cNvPr>
          <p:cNvSpPr>
            <a:spLocks noGrp="1"/>
          </p:cNvSpPr>
          <p:nvPr>
            <p:ph type="title"/>
          </p:nvPr>
        </p:nvSpPr>
        <p:spPr/>
        <p:txBody>
          <a:bodyPr/>
          <a:lstStyle/>
          <a:p>
            <a:r>
              <a:rPr lang="en-US" dirty="0"/>
              <a:t>7: Object list vs typecast list</a:t>
            </a:r>
          </a:p>
        </p:txBody>
      </p:sp>
      <p:sp>
        <p:nvSpPr>
          <p:cNvPr id="3" name="Content Placeholder 2">
            <a:extLst>
              <a:ext uri="{FF2B5EF4-FFF2-40B4-BE49-F238E27FC236}">
                <a16:creationId xmlns:a16="http://schemas.microsoft.com/office/drawing/2014/main" id="{1D321E89-5243-423D-B9FE-CA5E8BEA359B}"/>
              </a:ext>
            </a:extLst>
          </p:cNvPr>
          <p:cNvSpPr>
            <a:spLocks noGrp="1"/>
          </p:cNvSpPr>
          <p:nvPr>
            <p:ph idx="1"/>
          </p:nvPr>
        </p:nvSpPr>
        <p:spPr/>
        <p:txBody>
          <a:bodyPr/>
          <a:lstStyle/>
          <a:p>
            <a:r>
              <a:rPr lang="en-US" dirty="0"/>
              <a:t># List</a:t>
            </a:r>
            <a:br>
              <a:rPr lang="en-US" dirty="0"/>
            </a:br>
            <a:r>
              <a:rPr lang="en-US" dirty="0"/>
              <a:t>$</a:t>
            </a:r>
            <a:r>
              <a:rPr lang="en-US" dirty="0" err="1"/>
              <a:t>ObjectList</a:t>
            </a:r>
            <a:r>
              <a:rPr lang="en-US" dirty="0"/>
              <a:t> = [</a:t>
            </a:r>
            <a:r>
              <a:rPr lang="en-US" dirty="0" err="1"/>
              <a:t>System.Collections.Generic.List</a:t>
            </a:r>
            <a:r>
              <a:rPr lang="en-US" dirty="0"/>
              <a:t>[Object]]::new()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[void]$</a:t>
            </a:r>
            <a:r>
              <a:rPr lang="en-US" dirty="0" err="1"/>
              <a:t>ObjectList.Add</a:t>
            </a:r>
            <a:r>
              <a:rPr lang="en-US" dirty="0"/>
              <a:t>($</a:t>
            </a:r>
            <a:r>
              <a:rPr lang="en-US" dirty="0" err="1"/>
              <a:t>i</a:t>
            </a:r>
            <a:r>
              <a:rPr lang="en-US" dirty="0"/>
              <a:t>)</a:t>
            </a:r>
            <a:br>
              <a:rPr lang="en-US" dirty="0"/>
            </a:br>
            <a:r>
              <a:rPr lang="en-US" dirty="0"/>
              <a:t>}</a:t>
            </a:r>
          </a:p>
          <a:p>
            <a:endParaRPr lang="en-US" dirty="0"/>
          </a:p>
          <a:p>
            <a:r>
              <a:rPr lang="en-US" dirty="0"/>
              <a:t># </a:t>
            </a:r>
            <a:r>
              <a:rPr lang="en-US" dirty="0" err="1"/>
              <a:t>TypeList</a:t>
            </a:r>
            <a:br>
              <a:rPr lang="en-US" dirty="0"/>
            </a:br>
            <a:r>
              <a:rPr lang="en-US" dirty="0"/>
              <a:t>$</a:t>
            </a:r>
            <a:r>
              <a:rPr lang="en-US" dirty="0" err="1"/>
              <a:t>TypeList</a:t>
            </a:r>
            <a:r>
              <a:rPr lang="en-US" dirty="0"/>
              <a:t> = [</a:t>
            </a:r>
            <a:r>
              <a:rPr lang="en-US" dirty="0" err="1"/>
              <a:t>System.Collections.Generic.List</a:t>
            </a:r>
            <a:r>
              <a:rPr lang="en-US" dirty="0"/>
              <a:t>[int]]::new()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[void]$</a:t>
            </a:r>
            <a:r>
              <a:rPr lang="en-US" dirty="0" err="1"/>
              <a:t>TypeList.Add</a:t>
            </a:r>
            <a:r>
              <a:rPr lang="en-US" dirty="0"/>
              <a:t>($</a:t>
            </a:r>
            <a:r>
              <a:rPr lang="en-US" dirty="0" err="1"/>
              <a:t>i</a:t>
            </a:r>
            <a:r>
              <a:rPr lang="en-US" dirty="0"/>
              <a:t>)</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F51CFECD-6971-4133-AC6B-B314DB76827A}"/>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1802087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6FD39-F25F-4B53-960E-7483755504C7}"/>
              </a:ext>
            </a:extLst>
          </p:cNvPr>
          <p:cNvSpPr>
            <a:spLocks noGrp="1"/>
          </p:cNvSpPr>
          <p:nvPr>
            <p:ph type="title"/>
          </p:nvPr>
        </p:nvSpPr>
        <p:spPr/>
        <p:txBody>
          <a:bodyPr/>
          <a:lstStyle/>
          <a:p>
            <a:r>
              <a:rPr lang="en-US" dirty="0"/>
              <a:t>8: .Replace vs </a:t>
            </a:r>
            <a:r>
              <a:rPr lang="en-US" dirty="0" err="1"/>
              <a:t>.net</a:t>
            </a:r>
            <a:r>
              <a:rPr lang="en-US" dirty="0"/>
              <a:t> regex</a:t>
            </a:r>
          </a:p>
        </p:txBody>
      </p:sp>
      <p:sp>
        <p:nvSpPr>
          <p:cNvPr id="3" name="Content Placeholder 2">
            <a:extLst>
              <a:ext uri="{FF2B5EF4-FFF2-40B4-BE49-F238E27FC236}">
                <a16:creationId xmlns:a16="http://schemas.microsoft.com/office/drawing/2014/main" id="{281686C9-BA1D-42F5-A11B-86376CA8ADB3}"/>
              </a:ext>
            </a:extLst>
          </p:cNvPr>
          <p:cNvSpPr>
            <a:spLocks noGrp="1"/>
          </p:cNvSpPr>
          <p:nvPr>
            <p:ph idx="1"/>
          </p:nvPr>
        </p:nvSpPr>
        <p:spPr/>
        <p:txBody>
          <a:bodyPr/>
          <a:lstStyle/>
          <a:p>
            <a:r>
              <a:rPr lang="en-US" dirty="0"/>
              <a:t>## Match</a:t>
            </a:r>
            <a:br>
              <a:rPr lang="en-US" dirty="0"/>
            </a:br>
            <a:r>
              <a:rPr lang="nn-NO" dirty="0"/>
              <a:t>$Haystack = "The Quick Brown Fox Jumped Over the Lazy Dog 5 Times"</a:t>
            </a:r>
            <a:br>
              <a:rPr lang="nn-NO" dirty="0"/>
            </a:br>
            <a:r>
              <a:rPr lang="nn-NO" dirty="0"/>
              <a:t>$Needle = "5"</a:t>
            </a:r>
            <a:br>
              <a:rPr lang="nn-NO" dirty="0"/>
            </a:br>
            <a:r>
              <a:rPr lang="nn-NO" dirty="0"/>
              <a:t>for ($i = 0; $i -lt 10000; $i++) {</a:t>
            </a:r>
            <a:br>
              <a:rPr lang="nn-NO" dirty="0"/>
            </a:br>
            <a:r>
              <a:rPr lang="nn-NO" dirty="0"/>
              <a:t>    [void]$Haystack.Repalce($Needle, (Get-Random))</a:t>
            </a:r>
            <a:br>
              <a:rPr lang="nn-NO" dirty="0"/>
            </a:br>
            <a:r>
              <a:rPr lang="nn-NO" dirty="0"/>
              <a:t>}</a:t>
            </a:r>
            <a:endParaRPr lang="en-US" dirty="0"/>
          </a:p>
          <a:p>
            <a:endParaRPr lang="en-US" dirty="0"/>
          </a:p>
          <a:p>
            <a:r>
              <a:rPr lang="en-US" dirty="0"/>
              <a:t>## .NET Regex</a:t>
            </a:r>
            <a:br>
              <a:rPr lang="en-US" dirty="0"/>
            </a:br>
            <a:r>
              <a:rPr lang="en-US" dirty="0"/>
              <a:t>$Haystack = "The Quick Brown Fox Jumped Over the Lazy Dog 5 Times"</a:t>
            </a:r>
            <a:br>
              <a:rPr lang="en-US" dirty="0"/>
            </a:br>
            <a:r>
              <a:rPr lang="en-US" dirty="0"/>
              <a:t>$Needle = "\ ([\d]*)\ "</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10000; $</a:t>
            </a:r>
            <a:r>
              <a:rPr lang="en-US" dirty="0" err="1"/>
              <a:t>i</a:t>
            </a:r>
            <a:r>
              <a:rPr lang="en-US" dirty="0"/>
              <a:t>++) {</a:t>
            </a:r>
            <a:br>
              <a:rPr lang="en-US" dirty="0"/>
            </a:br>
            <a:r>
              <a:rPr lang="en-US" dirty="0"/>
              <a:t>    [void]([regex]::Replace($Haystack, $Needle, " $(Get-Random) "))</a:t>
            </a:r>
            <a:br>
              <a:rPr lang="en-US" dirty="0"/>
            </a:br>
            <a:r>
              <a:rPr lang="en-US" dirty="0"/>
              <a:t>} </a:t>
            </a:r>
          </a:p>
        </p:txBody>
      </p:sp>
      <p:sp>
        <p:nvSpPr>
          <p:cNvPr id="5" name="Rectangle: Rounded Corners 4">
            <a:extLst>
              <a:ext uri="{FF2B5EF4-FFF2-40B4-BE49-F238E27FC236}">
                <a16:creationId xmlns:a16="http://schemas.microsoft.com/office/drawing/2014/main" id="{557D72EA-B5AD-4BE6-A378-9DAD78778548}"/>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581722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EEF9-20E4-465D-A802-46042BE5F65B}"/>
              </a:ext>
            </a:extLst>
          </p:cNvPr>
          <p:cNvSpPr>
            <a:spLocks noGrp="1"/>
          </p:cNvSpPr>
          <p:nvPr>
            <p:ph type="title"/>
          </p:nvPr>
        </p:nvSpPr>
        <p:spPr/>
        <p:txBody>
          <a:bodyPr/>
          <a:lstStyle/>
          <a:p>
            <a:r>
              <a:rPr lang="en-US" dirty="0"/>
              <a:t>9: Pipes vs long form</a:t>
            </a:r>
          </a:p>
        </p:txBody>
      </p:sp>
      <p:sp>
        <p:nvSpPr>
          <p:cNvPr id="3" name="Content Placeholder 2">
            <a:extLst>
              <a:ext uri="{FF2B5EF4-FFF2-40B4-BE49-F238E27FC236}">
                <a16:creationId xmlns:a16="http://schemas.microsoft.com/office/drawing/2014/main" id="{36C5D03E-0208-4E9D-B2D3-79ABF1B4BED3}"/>
              </a:ext>
            </a:extLst>
          </p:cNvPr>
          <p:cNvSpPr>
            <a:spLocks noGrp="1"/>
          </p:cNvSpPr>
          <p:nvPr>
            <p:ph idx="1"/>
          </p:nvPr>
        </p:nvSpPr>
        <p:spPr/>
        <p:txBody>
          <a:bodyPr/>
          <a:lstStyle/>
          <a:p>
            <a:r>
              <a:rPr lang="en-US" dirty="0"/>
              <a:t>## Pipes</a:t>
            </a:r>
            <a:br>
              <a:rPr lang="en-US" dirty="0"/>
            </a:br>
            <a:r>
              <a:rPr lang="en-US" dirty="0"/>
              <a:t>$</a:t>
            </a:r>
            <a:r>
              <a:rPr lang="en-US" dirty="0" err="1"/>
              <a:t>Rsa</a:t>
            </a:r>
            <a:r>
              <a:rPr lang="en-US" dirty="0"/>
              <a:t> = Get-Service | Where-Object {$_.Status –eq ‘Running’} | Select-Object Name</a:t>
            </a:r>
          </a:p>
          <a:p>
            <a:endParaRPr lang="en-US" dirty="0"/>
          </a:p>
          <a:p>
            <a:r>
              <a:rPr lang="en-US" dirty="0"/>
              <a:t>## Long Form</a:t>
            </a:r>
            <a:br>
              <a:rPr lang="en-US" dirty="0"/>
            </a:br>
            <a:r>
              <a:rPr lang="en-US" dirty="0"/>
              <a:t>$Services = Get-Service</a:t>
            </a:r>
            <a:br>
              <a:rPr lang="en-US" dirty="0"/>
            </a:br>
            <a:r>
              <a:rPr lang="en-US" dirty="0"/>
              <a:t>$</a:t>
            </a:r>
            <a:r>
              <a:rPr lang="en-US" dirty="0" err="1"/>
              <a:t>RunningServices</a:t>
            </a:r>
            <a:r>
              <a:rPr lang="en-US" dirty="0"/>
              <a:t> = [</a:t>
            </a:r>
            <a:r>
              <a:rPr lang="en-US" dirty="0" err="1"/>
              <a:t>System.Collections.Generic.List</a:t>
            </a:r>
            <a:r>
              <a:rPr lang="en-US" dirty="0"/>
              <a:t>[Object]]::new()</a:t>
            </a:r>
            <a:br>
              <a:rPr lang="en-US" dirty="0"/>
            </a:br>
            <a:r>
              <a:rPr lang="en-US" dirty="0"/>
              <a:t>foreach ($Svc in $Services) {</a:t>
            </a:r>
            <a:br>
              <a:rPr lang="en-US" dirty="0"/>
            </a:br>
            <a:r>
              <a:rPr lang="en-US" dirty="0"/>
              <a:t>	if ($</a:t>
            </a:r>
            <a:r>
              <a:rPr lang="en-US" dirty="0" err="1"/>
              <a:t>Svc.Status</a:t>
            </a:r>
            <a:r>
              <a:rPr lang="en-US" dirty="0"/>
              <a:t> -eq 'Running’) {</a:t>
            </a:r>
            <a:br>
              <a:rPr lang="en-US" dirty="0"/>
            </a:br>
            <a:r>
              <a:rPr lang="en-US" dirty="0"/>
              <a:t>		[void]$</a:t>
            </a:r>
            <a:r>
              <a:rPr lang="en-US" dirty="0" err="1"/>
              <a:t>RunningServices.Add</a:t>
            </a:r>
            <a:r>
              <a:rPr lang="en-US" dirty="0"/>
              <a:t>($</a:t>
            </a:r>
            <a:r>
              <a:rPr lang="en-US" dirty="0" err="1"/>
              <a:t>Svc.Name</a:t>
            </a:r>
            <a:r>
              <a:rPr lang="en-US" dirty="0"/>
              <a:t>)</a:t>
            </a:r>
            <a:br>
              <a:rPr lang="en-US" dirty="0"/>
            </a:br>
            <a:r>
              <a:rPr lang="en-US" dirty="0"/>
              <a:t>	}</a:t>
            </a:r>
            <a:br>
              <a:rPr lang="en-US" dirty="0"/>
            </a:br>
            <a:r>
              <a:rPr lang="en-US" dirty="0"/>
              <a:t>}</a:t>
            </a:r>
            <a:br>
              <a:rPr lang="en-US" dirty="0"/>
            </a:br>
            <a:r>
              <a:rPr lang="en-US" dirty="0"/>
              <a:t>$</a:t>
            </a:r>
            <a:r>
              <a:rPr lang="en-US" dirty="0" err="1"/>
              <a:t>RSb</a:t>
            </a:r>
            <a:r>
              <a:rPr lang="en-US" dirty="0"/>
              <a:t> = $</a:t>
            </a:r>
            <a:r>
              <a:rPr lang="en-US" dirty="0" err="1"/>
              <a:t>RunningServices.ToArray</a:t>
            </a:r>
            <a:r>
              <a:rPr lang="en-US" dirty="0"/>
              <a:t>()</a:t>
            </a:r>
          </a:p>
          <a:p>
            <a:endParaRPr lang="en-US" dirty="0"/>
          </a:p>
        </p:txBody>
      </p:sp>
      <p:sp>
        <p:nvSpPr>
          <p:cNvPr id="5" name="Rectangle: Rounded Corners 4">
            <a:extLst>
              <a:ext uri="{FF2B5EF4-FFF2-40B4-BE49-F238E27FC236}">
                <a16:creationId xmlns:a16="http://schemas.microsoft.com/office/drawing/2014/main" id="{B9E7A236-D9C5-4F15-BB08-FFA2B5182035}"/>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12614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 @TheZNerd</a:t>
            </a:r>
          </a:p>
        </p:txBody>
      </p:sp>
      <p:sp>
        <p:nvSpPr>
          <p:cNvPr id="14" name="Text Placeholder 13"/>
          <p:cNvSpPr>
            <a:spLocks noGrp="1"/>
          </p:cNvSpPr>
          <p:nvPr>
            <p:ph type="body" sz="quarter" idx="11"/>
          </p:nvPr>
        </p:nvSpPr>
        <p:spPr/>
        <p:txBody>
          <a:bodyPr/>
          <a:lstStyle/>
          <a:p>
            <a:r>
              <a:rPr lang="en-US"/>
              <a:t> Wrote </a:t>
            </a:r>
            <a:r>
              <a:rPr lang="en-US" dirty="0"/>
              <a:t>code for fun?</a:t>
            </a:r>
          </a:p>
        </p:txBody>
      </p:sp>
      <p:sp>
        <p:nvSpPr>
          <p:cNvPr id="15" name="Text Placeholder 14"/>
          <p:cNvSpPr>
            <a:spLocks noGrp="1"/>
          </p:cNvSpPr>
          <p:nvPr>
            <p:ph type="body" sz="quarter" idx="12"/>
          </p:nvPr>
        </p:nvSpPr>
        <p:spPr/>
        <p:txBody>
          <a:bodyPr/>
          <a:lstStyle/>
          <a:p>
            <a:pPr>
              <a:buClr>
                <a:srgbClr val="FFFFFF"/>
              </a:buClr>
            </a:pPr>
            <a:r>
              <a:rPr lang="en-US" dirty="0">
                <a:cs typeface="Segoe UI"/>
              </a:rPr>
              <a:t> </a:t>
            </a:r>
            <a:r>
              <a:rPr lang="en-US">
                <a:cs typeface="Segoe UI"/>
              </a:rPr>
              <a:t>Not 15 years</a:t>
            </a:r>
            <a:r>
              <a:rPr lang="en-US" dirty="0">
                <a:cs typeface="Segoe UI"/>
              </a:rPr>
              <a:t>... but enough</a:t>
            </a:r>
            <a:endParaRPr lang="en-US">
              <a:cs typeface="Segoe UI"/>
            </a:endParaRPr>
          </a:p>
        </p:txBody>
      </p:sp>
      <p:sp>
        <p:nvSpPr>
          <p:cNvPr id="16" name="Text Placeholder 15"/>
          <p:cNvSpPr>
            <a:spLocks noGrp="1"/>
          </p:cNvSpPr>
          <p:nvPr>
            <p:ph type="body" sz="quarter" idx="13"/>
          </p:nvPr>
        </p:nvSpPr>
        <p:spPr/>
        <p:txBody>
          <a:bodyPr/>
          <a:lstStyle/>
          <a:p>
            <a:pPr>
              <a:buClr>
                <a:srgbClr val="FFFFFF"/>
              </a:buClr>
            </a:pPr>
            <a:r>
              <a:rPr lang="en-US" dirty="0">
                <a:cs typeface="Segoe UI"/>
              </a:rPr>
              <a:t> Stouts</a:t>
            </a:r>
          </a:p>
        </p:txBody>
      </p:sp>
      <p:sp>
        <p:nvSpPr>
          <p:cNvPr id="17" name="Text Placeholder 16"/>
          <p:cNvSpPr>
            <a:spLocks noGrp="1"/>
          </p:cNvSpPr>
          <p:nvPr>
            <p:ph type="body" sz="quarter" idx="14"/>
          </p:nvPr>
        </p:nvSpPr>
        <p:spPr/>
        <p:txBody>
          <a:bodyPr/>
          <a:lstStyle/>
          <a:p>
            <a:r>
              <a:rPr lang="en-US" dirty="0"/>
              <a:t> @</a:t>
            </a:r>
            <a:r>
              <a:rPr lang="en-US" dirty="0" err="1"/>
              <a:t>ScottCorio</a:t>
            </a:r>
            <a:endParaRPr lang="en-US" dirty="0"/>
          </a:p>
        </p:txBody>
      </p:sp>
      <p:sp>
        <p:nvSpPr>
          <p:cNvPr id="18" name="Text Placeholder 17"/>
          <p:cNvSpPr>
            <a:spLocks noGrp="1"/>
          </p:cNvSpPr>
          <p:nvPr>
            <p:ph type="body" sz="quarter" idx="15"/>
          </p:nvPr>
        </p:nvSpPr>
        <p:spPr/>
        <p:txBody>
          <a:bodyPr/>
          <a:lstStyle/>
          <a:p>
            <a:r>
              <a:rPr lang="en-US" dirty="0"/>
              <a:t>Wrote Code for a Medical Device</a:t>
            </a:r>
          </a:p>
        </p:txBody>
      </p:sp>
      <p:sp>
        <p:nvSpPr>
          <p:cNvPr id="19" name="Text Placeholder 18"/>
          <p:cNvSpPr>
            <a:spLocks noGrp="1"/>
          </p:cNvSpPr>
          <p:nvPr>
            <p:ph type="body" sz="quarter" idx="16"/>
          </p:nvPr>
        </p:nvSpPr>
        <p:spPr/>
        <p:txBody>
          <a:bodyPr/>
          <a:lstStyle/>
          <a:p>
            <a:r>
              <a:rPr lang="en-US" dirty="0"/>
              <a:t> 15+ Years</a:t>
            </a:r>
          </a:p>
        </p:txBody>
      </p:sp>
      <p:sp>
        <p:nvSpPr>
          <p:cNvPr id="20" name="Text Placeholder 19"/>
          <p:cNvSpPr>
            <a:spLocks noGrp="1"/>
          </p:cNvSpPr>
          <p:nvPr>
            <p:ph type="body" sz="quarter" idx="17"/>
          </p:nvPr>
        </p:nvSpPr>
        <p:spPr/>
        <p:txBody>
          <a:bodyPr/>
          <a:lstStyle/>
          <a:p>
            <a:r>
              <a:rPr lang="en-US" dirty="0"/>
              <a:t> Beer, Wood</a:t>
            </a:r>
          </a:p>
        </p:txBody>
      </p:sp>
      <p:sp>
        <p:nvSpPr>
          <p:cNvPr id="21" name="Text Placeholder 20"/>
          <p:cNvSpPr>
            <a:spLocks noGrp="1"/>
          </p:cNvSpPr>
          <p:nvPr>
            <p:ph type="body" sz="quarter" idx="18"/>
          </p:nvPr>
        </p:nvSpPr>
        <p:spPr/>
        <p:txBody>
          <a:bodyPr/>
          <a:lstStyle/>
          <a:p>
            <a:r>
              <a:rPr lang="en-US" dirty="0">
                <a:latin typeface="Segoe UI"/>
                <a:cs typeface="Segoe UI"/>
              </a:rPr>
              <a:t> Nathan </a:t>
            </a:r>
            <a:r>
              <a:rPr lang="en-US" dirty="0" err="1">
                <a:latin typeface="Segoe UI"/>
                <a:cs typeface="Segoe UI"/>
              </a:rPr>
              <a:t>Ziehnert</a:t>
            </a:r>
            <a:endParaRPr lang="en-US" dirty="0" err="1"/>
          </a:p>
        </p:txBody>
      </p:sp>
      <p:sp>
        <p:nvSpPr>
          <p:cNvPr id="22" name="Text Placeholder 21"/>
          <p:cNvSpPr>
            <a:spLocks noGrp="1"/>
          </p:cNvSpPr>
          <p:nvPr>
            <p:ph type="body" sz="quarter" idx="19"/>
          </p:nvPr>
        </p:nvSpPr>
        <p:spPr/>
        <p:txBody>
          <a:bodyPr/>
          <a:lstStyle/>
          <a:p>
            <a:r>
              <a:rPr lang="en-US" dirty="0"/>
              <a:t> Scott Corio</a:t>
            </a:r>
          </a:p>
        </p:txBody>
      </p:sp>
    </p:spTree>
    <p:extLst>
      <p:ext uri="{BB962C8B-B14F-4D97-AF65-F5344CB8AC3E}">
        <p14:creationId xmlns:p14="http://schemas.microsoft.com/office/powerpoint/2010/main" val="414289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3F3D2-7F61-4F3D-8933-EAF1D6ADA09E}"/>
              </a:ext>
            </a:extLst>
          </p:cNvPr>
          <p:cNvSpPr>
            <a:spLocks noGrp="1"/>
          </p:cNvSpPr>
          <p:nvPr>
            <p:ph type="title"/>
          </p:nvPr>
        </p:nvSpPr>
        <p:spPr/>
        <p:txBody>
          <a:bodyPr/>
          <a:lstStyle/>
          <a:p>
            <a:r>
              <a:rPr lang="en-US" dirty="0"/>
              <a:t>10: StringBuilder vs +=</a:t>
            </a:r>
          </a:p>
        </p:txBody>
      </p:sp>
      <p:sp>
        <p:nvSpPr>
          <p:cNvPr id="3" name="Content Placeholder 2">
            <a:extLst>
              <a:ext uri="{FF2B5EF4-FFF2-40B4-BE49-F238E27FC236}">
                <a16:creationId xmlns:a16="http://schemas.microsoft.com/office/drawing/2014/main" id="{DF2398D2-C5DC-4B3D-AA1D-8BBFDFE8AEBC}"/>
              </a:ext>
            </a:extLst>
          </p:cNvPr>
          <p:cNvSpPr>
            <a:spLocks noGrp="1"/>
          </p:cNvSpPr>
          <p:nvPr>
            <p:ph idx="1"/>
          </p:nvPr>
        </p:nvSpPr>
        <p:spPr/>
        <p:txBody>
          <a:bodyPr/>
          <a:lstStyle/>
          <a:p>
            <a:r>
              <a:rPr lang="en-US" dirty="0"/>
              <a:t>## </a:t>
            </a:r>
            <a:r>
              <a:rPr lang="en-US" dirty="0" err="1"/>
              <a:t>Stringbuilder</a:t>
            </a:r>
            <a:br>
              <a:rPr lang="en-US" dirty="0"/>
            </a:br>
            <a:r>
              <a:rPr lang="nn-NO" dirty="0"/>
              <a:t>$String1 = </a:t>
            </a:r>
            <a:r>
              <a:rPr lang="en-US" dirty="0"/>
              <a:t>""</a:t>
            </a:r>
            <a:br>
              <a:rPr lang="nn-NO" dirty="0"/>
            </a:br>
            <a:r>
              <a:rPr lang="nn-NO" dirty="0"/>
              <a:t>  $sb = [System.Text.StringBuilder]::new()</a:t>
            </a:r>
            <a:br>
              <a:rPr lang="nn-NO" dirty="0"/>
            </a:br>
            <a:r>
              <a:rPr lang="nn-NO" dirty="0"/>
              <a:t>  for ($i = 0; $i -lt 10000; $i++) {</a:t>
            </a:r>
            <a:br>
              <a:rPr lang="nn-NO" dirty="0"/>
            </a:br>
            <a:r>
              <a:rPr lang="nn-NO" dirty="0"/>
              <a:t>    [void]$sb.Append('A’)</a:t>
            </a:r>
            <a:br>
              <a:rPr lang="nn-NO" dirty="0"/>
            </a:br>
            <a:r>
              <a:rPr lang="nn-NO" dirty="0"/>
              <a:t>  }</a:t>
            </a:r>
            <a:br>
              <a:rPr lang="nn-NO" dirty="0"/>
            </a:br>
            <a:r>
              <a:rPr lang="nn-NO" dirty="0"/>
              <a:t>$String1 = $sb.ToString()</a:t>
            </a:r>
            <a:endParaRPr lang="en-US" dirty="0"/>
          </a:p>
          <a:p>
            <a:r>
              <a:rPr lang="en-US" dirty="0"/>
              <a:t>## +=</a:t>
            </a:r>
            <a:br>
              <a:rPr lang="en-US" dirty="0"/>
            </a:br>
            <a:r>
              <a:rPr lang="en-US" dirty="0"/>
              <a:t>[string]$String2 = ""</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10000; $</a:t>
            </a:r>
            <a:r>
              <a:rPr lang="en-US" dirty="0" err="1"/>
              <a:t>i</a:t>
            </a:r>
            <a:r>
              <a:rPr lang="en-US" dirty="0"/>
              <a:t>++) {</a:t>
            </a:r>
            <a:br>
              <a:rPr lang="en-US" dirty="0"/>
            </a:br>
            <a:r>
              <a:rPr lang="en-US" dirty="0"/>
              <a:t>    $String2 += ‘B’</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D16A7DD2-7E03-4FC8-9459-ABFAC082F606}"/>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157551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BA95-5D6C-4434-AA38-ECADB2EA3890}"/>
              </a:ext>
            </a:extLst>
          </p:cNvPr>
          <p:cNvSpPr>
            <a:spLocks noGrp="1"/>
          </p:cNvSpPr>
          <p:nvPr>
            <p:ph type="title"/>
          </p:nvPr>
        </p:nvSpPr>
        <p:spPr/>
        <p:txBody>
          <a:bodyPr/>
          <a:lstStyle/>
          <a:p>
            <a:r>
              <a:rPr lang="en-US" dirty="0"/>
              <a:t>11: Composite vs Interpolated Format</a:t>
            </a:r>
          </a:p>
        </p:txBody>
      </p:sp>
      <p:sp>
        <p:nvSpPr>
          <p:cNvPr id="3" name="Content Placeholder 2">
            <a:extLst>
              <a:ext uri="{FF2B5EF4-FFF2-40B4-BE49-F238E27FC236}">
                <a16:creationId xmlns:a16="http://schemas.microsoft.com/office/drawing/2014/main" id="{07F26DBD-31AC-4493-B6EA-88398DD0ED66}"/>
              </a:ext>
            </a:extLst>
          </p:cNvPr>
          <p:cNvSpPr>
            <a:spLocks noGrp="1"/>
          </p:cNvSpPr>
          <p:nvPr>
            <p:ph idx="1"/>
          </p:nvPr>
        </p:nvSpPr>
        <p:spPr/>
        <p:txBody>
          <a:bodyPr/>
          <a:lstStyle/>
          <a:p>
            <a:r>
              <a:rPr lang="en-US" dirty="0"/>
              <a:t>## Composite Formatting</a:t>
            </a:r>
            <a:br>
              <a:rPr lang="nn-NO" dirty="0"/>
            </a:br>
            <a:r>
              <a:rPr lang="nn-NO" dirty="0"/>
              <a:t>$x = "A"</a:t>
            </a:r>
            <a:br>
              <a:rPr lang="nn-NO" dirty="0"/>
            </a:br>
            <a:r>
              <a:rPr lang="nn-NO" dirty="0"/>
              <a:t>$y = "B"</a:t>
            </a:r>
            <a:br>
              <a:rPr lang="nn-NO" dirty="0"/>
            </a:br>
            <a:r>
              <a:rPr lang="nn-NO" dirty="0"/>
              <a:t>$String3 = [string]::Format("{0} {1}", $x, $y)</a:t>
            </a:r>
          </a:p>
          <a:p>
            <a:endParaRPr lang="en-US" dirty="0"/>
          </a:p>
          <a:p>
            <a:r>
              <a:rPr lang="en-US" dirty="0"/>
              <a:t>## Interpolated Formatting</a:t>
            </a:r>
            <a:br>
              <a:rPr lang="en-US" dirty="0"/>
            </a:br>
            <a:r>
              <a:rPr lang="es-ES" dirty="0"/>
              <a:t>$x = "C"</a:t>
            </a:r>
            <a:br>
              <a:rPr lang="es-ES" dirty="0"/>
            </a:br>
            <a:r>
              <a:rPr lang="es-ES" dirty="0"/>
              <a:t>$y = "D"</a:t>
            </a:r>
            <a:br>
              <a:rPr lang="es-ES" dirty="0"/>
            </a:br>
            <a:r>
              <a:rPr lang="es-ES" dirty="0"/>
              <a:t>$String4 = "$($x) $($y)"</a:t>
            </a:r>
            <a:endParaRPr lang="en-US" dirty="0"/>
          </a:p>
        </p:txBody>
      </p:sp>
      <p:sp>
        <p:nvSpPr>
          <p:cNvPr id="5" name="Rectangle: Rounded Corners 4">
            <a:extLst>
              <a:ext uri="{FF2B5EF4-FFF2-40B4-BE49-F238E27FC236}">
                <a16:creationId xmlns:a16="http://schemas.microsoft.com/office/drawing/2014/main" id="{0287BAA7-7DDC-4A27-AFCD-51B43914BFB8}"/>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932362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F853E-225F-4616-8B7F-136FCD57F562}"/>
              </a:ext>
            </a:extLst>
          </p:cNvPr>
          <p:cNvSpPr>
            <a:spLocks noGrp="1"/>
          </p:cNvSpPr>
          <p:nvPr>
            <p:ph type="title"/>
          </p:nvPr>
        </p:nvSpPr>
        <p:spPr/>
        <p:txBody>
          <a:bodyPr/>
          <a:lstStyle/>
          <a:p>
            <a:r>
              <a:rPr lang="en-US" dirty="0"/>
              <a:t>12: Get-content vs </a:t>
            </a:r>
            <a:r>
              <a:rPr lang="en-US" dirty="0" err="1"/>
              <a:t>.net</a:t>
            </a:r>
            <a:r>
              <a:rPr lang="en-US" dirty="0"/>
              <a:t> streams</a:t>
            </a:r>
          </a:p>
        </p:txBody>
      </p:sp>
      <p:sp>
        <p:nvSpPr>
          <p:cNvPr id="3" name="Content Placeholder 2">
            <a:extLst>
              <a:ext uri="{FF2B5EF4-FFF2-40B4-BE49-F238E27FC236}">
                <a16:creationId xmlns:a16="http://schemas.microsoft.com/office/drawing/2014/main" id="{B8ACC39A-1E8C-4EDA-A8BB-8FEDC7FFF280}"/>
              </a:ext>
            </a:extLst>
          </p:cNvPr>
          <p:cNvSpPr>
            <a:spLocks noGrp="1"/>
          </p:cNvSpPr>
          <p:nvPr>
            <p:ph idx="1"/>
          </p:nvPr>
        </p:nvSpPr>
        <p:spPr/>
        <p:txBody>
          <a:bodyPr/>
          <a:lstStyle/>
          <a:p>
            <a:r>
              <a:rPr lang="en-US" dirty="0"/>
              <a:t>## Get-Content</a:t>
            </a:r>
            <a:br>
              <a:rPr lang="en-US" dirty="0"/>
            </a:br>
            <a:r>
              <a:rPr lang="en-US" sz="1600" dirty="0"/>
              <a:t>$Stuff = Get-Content C:\Temp\Item1.txt -Encoding UTF8</a:t>
            </a:r>
          </a:p>
          <a:p>
            <a:endParaRPr lang="en-US" dirty="0"/>
          </a:p>
          <a:p>
            <a:r>
              <a:rPr lang="en-US" dirty="0"/>
              <a:t>## .NET Streams</a:t>
            </a:r>
            <a:br>
              <a:rPr lang="en-US" dirty="0"/>
            </a:br>
            <a:r>
              <a:rPr lang="en-US" sz="1600" dirty="0"/>
              <a:t>$</a:t>
            </a:r>
            <a:r>
              <a:rPr lang="en-US" sz="1600" dirty="0" err="1"/>
              <a:t>StreamReader</a:t>
            </a:r>
            <a:r>
              <a:rPr lang="en-US" sz="1600" dirty="0"/>
              <a:t> = [</a:t>
            </a:r>
            <a:r>
              <a:rPr lang="en-US" sz="1600" dirty="0" err="1"/>
              <a:t>System.IO.StreamReader</a:t>
            </a:r>
            <a:r>
              <a:rPr lang="en-US" sz="1600" dirty="0"/>
              <a:t>]::new('C:\Temp\Item1.txt', [</a:t>
            </a:r>
            <a:r>
              <a:rPr lang="en-US" sz="1600" dirty="0" err="1"/>
              <a:t>System.Text.Encoding</a:t>
            </a:r>
            <a:r>
              <a:rPr lang="en-US" sz="1600" dirty="0"/>
              <a:t>]::UTF8)</a:t>
            </a:r>
            <a:br>
              <a:rPr lang="en-US" sz="1600" dirty="0"/>
            </a:br>
            <a:r>
              <a:rPr lang="en-US" sz="1600" dirty="0"/>
              <a:t>$Contents = [</a:t>
            </a:r>
            <a:r>
              <a:rPr lang="en-US" sz="1600" dirty="0" err="1"/>
              <a:t>System.Collections.Generic.List</a:t>
            </a:r>
            <a:r>
              <a:rPr lang="en-US" sz="1600" dirty="0"/>
              <a:t>[String]]::new()</a:t>
            </a:r>
            <a:br>
              <a:rPr lang="en-US" sz="1600" dirty="0"/>
            </a:br>
            <a:r>
              <a:rPr lang="en-US" sz="1600" dirty="0"/>
              <a:t>$</a:t>
            </a:r>
            <a:r>
              <a:rPr lang="en-US" sz="1600" dirty="0" err="1"/>
              <a:t>StreamReader</a:t>
            </a:r>
            <a:r>
              <a:rPr lang="en-US" sz="1600" dirty="0"/>
              <a:t> = [</a:t>
            </a:r>
            <a:r>
              <a:rPr lang="en-US" sz="1600" dirty="0" err="1"/>
              <a:t>System.IO.StreamReader</a:t>
            </a:r>
            <a:r>
              <a:rPr lang="en-US" sz="1600" dirty="0"/>
              <a:t>]::new("$($</a:t>
            </a:r>
            <a:r>
              <a:rPr lang="en-US" sz="1600" dirty="0" err="1"/>
              <a:t>PSScriptRoot</a:t>
            </a:r>
            <a:r>
              <a:rPr lang="en-US" sz="1600" dirty="0"/>
              <a:t>)/Item1.txt",       [</a:t>
            </a:r>
            <a:r>
              <a:rPr lang="en-US" sz="1600" dirty="0" err="1"/>
              <a:t>System.Text.Encoding</a:t>
            </a:r>
            <a:r>
              <a:rPr lang="en-US" sz="1600" dirty="0"/>
              <a:t>]::UTF8)</a:t>
            </a:r>
            <a:br>
              <a:rPr lang="en-US" sz="1600" dirty="0"/>
            </a:br>
            <a:r>
              <a:rPr lang="en-US" sz="1600" dirty="0"/>
              <a:t>    while ($</a:t>
            </a:r>
            <a:r>
              <a:rPr lang="en-US" sz="1600" dirty="0" err="1"/>
              <a:t>StreamReader.Peek</a:t>
            </a:r>
            <a:r>
              <a:rPr lang="en-US" sz="1600" dirty="0"/>
              <a:t>() -ne -1) {</a:t>
            </a:r>
            <a:br>
              <a:rPr lang="en-US" sz="1600" dirty="0"/>
            </a:br>
            <a:r>
              <a:rPr lang="en-US" sz="1600" dirty="0"/>
              <a:t>        [void]$</a:t>
            </a:r>
            <a:r>
              <a:rPr lang="en-US" sz="1600" dirty="0" err="1"/>
              <a:t>Contents.Add</a:t>
            </a:r>
            <a:r>
              <a:rPr lang="en-US" sz="1600" dirty="0"/>
              <a:t>($</a:t>
            </a:r>
            <a:r>
              <a:rPr lang="en-US" sz="1600" dirty="0" err="1"/>
              <a:t>StreamReader.ReadLine</a:t>
            </a:r>
            <a:r>
              <a:rPr lang="en-US" sz="1600" dirty="0"/>
              <a:t>())</a:t>
            </a:r>
            <a:br>
              <a:rPr lang="en-US" sz="1600" dirty="0"/>
            </a:br>
            <a:r>
              <a:rPr lang="en-US" sz="1600" dirty="0"/>
              <a:t>    }</a:t>
            </a:r>
            <a:br>
              <a:rPr lang="en-US" sz="1600" dirty="0"/>
            </a:br>
            <a:r>
              <a:rPr lang="en-US" sz="1600" dirty="0"/>
              <a:t>$Stuff = $</a:t>
            </a:r>
            <a:r>
              <a:rPr lang="en-US" sz="1600" dirty="0" err="1"/>
              <a:t>Contents.ToArray</a:t>
            </a:r>
            <a:r>
              <a:rPr lang="en-US" sz="1600" dirty="0"/>
              <a:t>()</a:t>
            </a:r>
            <a:endParaRPr lang="en-US" dirty="0"/>
          </a:p>
        </p:txBody>
      </p:sp>
      <p:sp>
        <p:nvSpPr>
          <p:cNvPr id="5" name="Rectangle: Rounded Corners 4">
            <a:extLst>
              <a:ext uri="{FF2B5EF4-FFF2-40B4-BE49-F238E27FC236}">
                <a16:creationId xmlns:a16="http://schemas.microsoft.com/office/drawing/2014/main" id="{33E97327-C4BF-4FF6-85F9-4290ECB2582B}"/>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521349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B0F7-310F-4FA1-AF44-C91E498FD678}"/>
              </a:ext>
            </a:extLst>
          </p:cNvPr>
          <p:cNvSpPr>
            <a:spLocks noGrp="1"/>
          </p:cNvSpPr>
          <p:nvPr>
            <p:ph type="title"/>
          </p:nvPr>
        </p:nvSpPr>
        <p:spPr/>
        <p:txBody>
          <a:bodyPr/>
          <a:lstStyle/>
          <a:p>
            <a:r>
              <a:rPr lang="en-US" dirty="0"/>
              <a:t>13: [void</a:t>
            </a:r>
            <a:r>
              <a:rPr lang="en-US"/>
              <a:t>] vs | </a:t>
            </a:r>
            <a:r>
              <a:rPr lang="en-US" dirty="0"/>
              <a:t>out-null</a:t>
            </a:r>
          </a:p>
        </p:txBody>
      </p:sp>
      <p:sp>
        <p:nvSpPr>
          <p:cNvPr id="3" name="Content Placeholder 2">
            <a:extLst>
              <a:ext uri="{FF2B5EF4-FFF2-40B4-BE49-F238E27FC236}">
                <a16:creationId xmlns:a16="http://schemas.microsoft.com/office/drawing/2014/main" id="{CD4CC573-F6E4-4F20-81F8-A79541E99BE5}"/>
              </a:ext>
            </a:extLst>
          </p:cNvPr>
          <p:cNvSpPr>
            <a:spLocks noGrp="1"/>
          </p:cNvSpPr>
          <p:nvPr>
            <p:ph idx="1"/>
          </p:nvPr>
        </p:nvSpPr>
        <p:spPr/>
        <p:txBody>
          <a:bodyPr/>
          <a:lstStyle/>
          <a:p>
            <a:r>
              <a:rPr lang="en-US" dirty="0"/>
              <a:t>## [void]</a:t>
            </a:r>
          </a:p>
          <a:p>
            <a:r>
              <a:rPr lang="en-US" dirty="0"/>
              <a:t>$</a:t>
            </a:r>
            <a:r>
              <a:rPr lang="en-US" dirty="0" err="1"/>
              <a:t>vl</a:t>
            </a:r>
            <a:r>
              <a:rPr lang="en-US" dirty="0"/>
              <a:t> = [</a:t>
            </a:r>
            <a:r>
              <a:rPr lang="en-US" dirty="0" err="1"/>
              <a:t>System.Collections.Generic.List</a:t>
            </a:r>
            <a:r>
              <a:rPr lang="en-US" dirty="0"/>
              <a:t>[int]]::new()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1000; $</a:t>
            </a:r>
            <a:r>
              <a:rPr lang="en-US" dirty="0" err="1"/>
              <a:t>i</a:t>
            </a:r>
            <a:r>
              <a:rPr lang="en-US" dirty="0"/>
              <a:t>++) {</a:t>
            </a:r>
            <a:br>
              <a:rPr lang="en-US" dirty="0"/>
            </a:br>
            <a:r>
              <a:rPr lang="en-US" dirty="0"/>
              <a:t>    [void]$</a:t>
            </a:r>
            <a:r>
              <a:rPr lang="en-US" dirty="0" err="1"/>
              <a:t>vl.Add</a:t>
            </a:r>
            <a:r>
              <a:rPr lang="en-US" dirty="0"/>
              <a:t>((Get-Random))</a:t>
            </a:r>
            <a:br>
              <a:rPr lang="en-US" dirty="0"/>
            </a:br>
            <a:r>
              <a:rPr lang="en-US" dirty="0"/>
              <a:t>}</a:t>
            </a:r>
            <a:br>
              <a:rPr lang="en-US" dirty="0"/>
            </a:br>
            <a:endParaRPr lang="en-US" dirty="0"/>
          </a:p>
          <a:p>
            <a:r>
              <a:rPr lang="en-US" dirty="0"/>
              <a:t>## Out-Null</a:t>
            </a:r>
          </a:p>
          <a:p>
            <a:r>
              <a:rPr lang="en-US" dirty="0"/>
              <a:t>$on = [</a:t>
            </a:r>
            <a:r>
              <a:rPr lang="en-US" dirty="0" err="1"/>
              <a:t>System.Collections.Generic.List</a:t>
            </a:r>
            <a:r>
              <a:rPr lang="en-US" dirty="0"/>
              <a:t>[int]]::new()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1000; $</a:t>
            </a:r>
            <a:r>
              <a:rPr lang="en-US" dirty="0" err="1"/>
              <a:t>i</a:t>
            </a:r>
            <a:r>
              <a:rPr lang="en-US" dirty="0"/>
              <a:t>++) {</a:t>
            </a:r>
            <a:br>
              <a:rPr lang="en-US" dirty="0"/>
            </a:br>
            <a:r>
              <a:rPr lang="en-US" dirty="0"/>
              <a:t>    $</a:t>
            </a:r>
            <a:r>
              <a:rPr lang="en-US" dirty="0" err="1"/>
              <a:t>on.Add</a:t>
            </a:r>
            <a:r>
              <a:rPr lang="en-US" dirty="0"/>
              <a:t>((Get-Random)) | Out-Null</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63CEDEAF-CE13-416B-8ADB-F9E98F02B354}"/>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1572156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170CA-6348-47F8-BF21-7C7455FB3903}"/>
              </a:ext>
            </a:extLst>
          </p:cNvPr>
          <p:cNvSpPr>
            <a:spLocks noGrp="1"/>
          </p:cNvSpPr>
          <p:nvPr>
            <p:ph type="title"/>
          </p:nvPr>
        </p:nvSpPr>
        <p:spPr/>
        <p:txBody>
          <a:bodyPr/>
          <a:lstStyle/>
          <a:p>
            <a:r>
              <a:rPr lang="en-US" dirty="0"/>
              <a:t>14: Write-host vs write-output</a:t>
            </a:r>
          </a:p>
        </p:txBody>
      </p:sp>
      <p:sp>
        <p:nvSpPr>
          <p:cNvPr id="3" name="Content Placeholder 2">
            <a:extLst>
              <a:ext uri="{FF2B5EF4-FFF2-40B4-BE49-F238E27FC236}">
                <a16:creationId xmlns:a16="http://schemas.microsoft.com/office/drawing/2014/main" id="{63048A94-DE67-40C3-BD60-486ACD0BF2BF}"/>
              </a:ext>
            </a:extLst>
          </p:cNvPr>
          <p:cNvSpPr>
            <a:spLocks noGrp="1"/>
          </p:cNvSpPr>
          <p:nvPr>
            <p:ph idx="1"/>
          </p:nvPr>
        </p:nvSpPr>
        <p:spPr/>
        <p:txBody>
          <a:bodyPr/>
          <a:lstStyle/>
          <a:p>
            <a:r>
              <a:rPr lang="en-US" dirty="0"/>
              <a:t>## Write-Host</a:t>
            </a:r>
            <a:br>
              <a:rPr lang="en-US" dirty="0"/>
            </a:br>
            <a:r>
              <a:rPr lang="en-US" dirty="0"/>
              <a:t>for($</a:t>
            </a:r>
            <a:r>
              <a:rPr lang="en-US" dirty="0" err="1"/>
              <a:t>i</a:t>
            </a:r>
            <a:r>
              <a:rPr lang="en-US" dirty="0"/>
              <a:t> = 0; $</a:t>
            </a:r>
            <a:r>
              <a:rPr lang="en-US" dirty="0" err="1"/>
              <a:t>i</a:t>
            </a:r>
            <a:r>
              <a:rPr lang="en-US" dirty="0"/>
              <a:t> -</a:t>
            </a:r>
            <a:r>
              <a:rPr lang="en-US" dirty="0" err="1"/>
              <a:t>lt</a:t>
            </a:r>
            <a:r>
              <a:rPr lang="en-US" dirty="0"/>
              <a:t> 100; $</a:t>
            </a:r>
            <a:r>
              <a:rPr lang="en-US" dirty="0" err="1"/>
              <a:t>i</a:t>
            </a:r>
            <a:r>
              <a:rPr lang="en-US" dirty="0"/>
              <a:t>++) { </a:t>
            </a:r>
            <a:br>
              <a:rPr lang="en-US" dirty="0"/>
            </a:br>
            <a:r>
              <a:rPr lang="en-US" dirty="0"/>
              <a:t>    Write-Host "The quick brown fox jumps over the lazy dog" </a:t>
            </a:r>
            <a:br>
              <a:rPr lang="en-US" dirty="0"/>
            </a:br>
            <a:r>
              <a:rPr lang="en-US" dirty="0"/>
              <a:t>}</a:t>
            </a:r>
          </a:p>
          <a:p>
            <a:endParaRPr lang="en-US" dirty="0"/>
          </a:p>
          <a:p>
            <a:r>
              <a:rPr lang="en-US" dirty="0"/>
              <a:t>## Write-Output</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 $</a:t>
            </a:r>
            <a:r>
              <a:rPr lang="en-US" dirty="0" err="1"/>
              <a:t>i</a:t>
            </a:r>
            <a:r>
              <a:rPr lang="en-US" dirty="0"/>
              <a:t>++) { </a:t>
            </a:r>
            <a:br>
              <a:rPr lang="en-US" dirty="0"/>
            </a:br>
            <a:r>
              <a:rPr lang="en-US" dirty="0"/>
              <a:t>    Write-Output "The quick brown fox jumps over the lazy dog" </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5DC46FA0-F18D-4104-9472-D10AE0E1AF1D}"/>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10288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B51B-938D-4398-9D49-533CFE7C984B}"/>
              </a:ext>
            </a:extLst>
          </p:cNvPr>
          <p:cNvSpPr>
            <a:spLocks noGrp="1"/>
          </p:cNvSpPr>
          <p:nvPr>
            <p:ph type="title"/>
          </p:nvPr>
        </p:nvSpPr>
        <p:spPr/>
        <p:txBody>
          <a:bodyPr/>
          <a:lstStyle/>
          <a:p>
            <a:r>
              <a:rPr lang="en-US" dirty="0"/>
              <a:t>15: Write-output vs [console]::</a:t>
            </a:r>
            <a:r>
              <a:rPr lang="en-US" dirty="0" err="1"/>
              <a:t>Writeline</a:t>
            </a:r>
            <a:r>
              <a:rPr lang="en-US" dirty="0"/>
              <a:t>()</a:t>
            </a:r>
          </a:p>
        </p:txBody>
      </p:sp>
      <p:sp>
        <p:nvSpPr>
          <p:cNvPr id="3" name="Content Placeholder 2">
            <a:extLst>
              <a:ext uri="{FF2B5EF4-FFF2-40B4-BE49-F238E27FC236}">
                <a16:creationId xmlns:a16="http://schemas.microsoft.com/office/drawing/2014/main" id="{C819477D-2F91-456F-80B9-039018C8BAA8}"/>
              </a:ext>
            </a:extLst>
          </p:cNvPr>
          <p:cNvSpPr>
            <a:spLocks noGrp="1"/>
          </p:cNvSpPr>
          <p:nvPr>
            <p:ph idx="1"/>
          </p:nvPr>
        </p:nvSpPr>
        <p:spPr/>
        <p:txBody>
          <a:bodyPr/>
          <a:lstStyle/>
          <a:p>
            <a:r>
              <a:rPr lang="en-US" dirty="0"/>
              <a:t>## Write-Output</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 $</a:t>
            </a:r>
            <a:r>
              <a:rPr lang="en-US" dirty="0" err="1"/>
              <a:t>i</a:t>
            </a:r>
            <a:r>
              <a:rPr lang="en-US" dirty="0"/>
              <a:t>++) { </a:t>
            </a:r>
            <a:br>
              <a:rPr lang="en-US" dirty="0"/>
            </a:br>
            <a:r>
              <a:rPr lang="en-US" dirty="0"/>
              <a:t>    Write-Output "The quick brown fox jumps over the lazy dog" </a:t>
            </a:r>
            <a:br>
              <a:rPr lang="en-US" dirty="0"/>
            </a:br>
            <a:r>
              <a:rPr lang="en-US" dirty="0"/>
              <a:t>}</a:t>
            </a:r>
          </a:p>
          <a:p>
            <a:endParaRPr lang="en-US" dirty="0"/>
          </a:p>
          <a:p>
            <a:r>
              <a:rPr lang="en-US" dirty="0"/>
              <a:t>## [Console]::WriteLine()</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 $</a:t>
            </a:r>
            <a:r>
              <a:rPr lang="en-US" dirty="0" err="1"/>
              <a:t>i</a:t>
            </a:r>
            <a:r>
              <a:rPr lang="en-US" dirty="0"/>
              <a:t>++) { </a:t>
            </a:r>
            <a:br>
              <a:rPr lang="en-US" dirty="0"/>
            </a:br>
            <a:r>
              <a:rPr lang="en-US" dirty="0"/>
              <a:t>    [</a:t>
            </a:r>
            <a:r>
              <a:rPr lang="en-US" dirty="0" err="1"/>
              <a:t>System.Console</a:t>
            </a:r>
            <a:r>
              <a:rPr lang="en-US" dirty="0"/>
              <a:t>]::WriteLine("The quick brown fox jumps over the lazy dog") </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C74A5C9E-ECCA-4006-AF66-8BF98FD17626}"/>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4091434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3A8E-FD12-426D-BCAB-F63E31654C47}"/>
              </a:ext>
            </a:extLst>
          </p:cNvPr>
          <p:cNvSpPr>
            <a:spLocks noGrp="1"/>
          </p:cNvSpPr>
          <p:nvPr>
            <p:ph type="title"/>
          </p:nvPr>
        </p:nvSpPr>
        <p:spPr/>
        <p:txBody>
          <a:bodyPr/>
          <a:lstStyle/>
          <a:p>
            <a:r>
              <a:rPr lang="en-US" dirty="0"/>
              <a:t>16: Function vs code</a:t>
            </a:r>
          </a:p>
        </p:txBody>
      </p:sp>
      <p:sp>
        <p:nvSpPr>
          <p:cNvPr id="3" name="Content Placeholder 2">
            <a:extLst>
              <a:ext uri="{FF2B5EF4-FFF2-40B4-BE49-F238E27FC236}">
                <a16:creationId xmlns:a16="http://schemas.microsoft.com/office/drawing/2014/main" id="{0EA0DF81-AB39-4AFC-B260-8BF1FE964D29}"/>
              </a:ext>
            </a:extLst>
          </p:cNvPr>
          <p:cNvSpPr>
            <a:spLocks noGrp="1"/>
          </p:cNvSpPr>
          <p:nvPr>
            <p:ph idx="1"/>
          </p:nvPr>
        </p:nvSpPr>
        <p:spPr/>
        <p:txBody>
          <a:bodyPr/>
          <a:lstStyle/>
          <a:p>
            <a:r>
              <a:rPr lang="en-US" dirty="0"/>
              <a:t># Function</a:t>
            </a:r>
            <a:br>
              <a:rPr lang="en-US" dirty="0"/>
            </a:br>
            <a:r>
              <a:rPr lang="en-US" dirty="0" err="1"/>
              <a:t>function</a:t>
            </a:r>
            <a:r>
              <a:rPr lang="en-US" dirty="0"/>
              <a:t> Get-</a:t>
            </a:r>
            <a:r>
              <a:rPr lang="en-US" dirty="0" err="1"/>
              <a:t>RandomSquare</a:t>
            </a:r>
            <a:r>
              <a:rPr lang="en-US" dirty="0"/>
              <a:t> {</a:t>
            </a:r>
            <a:br>
              <a:rPr lang="en-US" dirty="0"/>
            </a:br>
            <a:r>
              <a:rPr lang="en-US" dirty="0"/>
              <a:t>    $r = Get-Random</a:t>
            </a:r>
            <a:br>
              <a:rPr lang="en-US" dirty="0"/>
            </a:br>
            <a:r>
              <a:rPr lang="en-US" dirty="0"/>
              <a:t>    return ($r * $r)</a:t>
            </a:r>
            <a:br>
              <a:rPr lang="en-US" dirty="0"/>
            </a:br>
            <a:r>
              <a:rPr lang="en-US" dirty="0"/>
              <a:t>}</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$x = Get-</a:t>
            </a:r>
            <a:r>
              <a:rPr lang="en-US" dirty="0" err="1"/>
              <a:t>RandomSquare</a:t>
            </a:r>
            <a:br>
              <a:rPr lang="en-US" dirty="0"/>
            </a:br>
            <a:r>
              <a:rPr lang="en-US" dirty="0"/>
              <a:t>}</a:t>
            </a:r>
          </a:p>
          <a:p>
            <a:endParaRPr lang="en-US" dirty="0"/>
          </a:p>
          <a:p>
            <a:r>
              <a:rPr lang="en-US" dirty="0"/>
              <a:t># Code</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$r = Get-Random</a:t>
            </a:r>
            <a:br>
              <a:rPr lang="en-US" dirty="0"/>
            </a:br>
            <a:r>
              <a:rPr lang="en-US" dirty="0"/>
              <a:t>    $y = ($r * $r)</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5EF8FBC1-933C-4553-8BAE-CF375B3B67EB}"/>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3948113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3B93E-1650-4BCB-ADF7-75C79A44BF41}"/>
              </a:ext>
            </a:extLst>
          </p:cNvPr>
          <p:cNvSpPr>
            <a:spLocks noGrp="1"/>
          </p:cNvSpPr>
          <p:nvPr>
            <p:ph type="title"/>
          </p:nvPr>
        </p:nvSpPr>
        <p:spPr/>
        <p:txBody>
          <a:bodyPr/>
          <a:lstStyle/>
          <a:p>
            <a:r>
              <a:rPr lang="en-US" dirty="0"/>
              <a:t>17: Classes vs code</a:t>
            </a:r>
          </a:p>
        </p:txBody>
      </p:sp>
      <p:sp>
        <p:nvSpPr>
          <p:cNvPr id="3" name="Content Placeholder 2">
            <a:extLst>
              <a:ext uri="{FF2B5EF4-FFF2-40B4-BE49-F238E27FC236}">
                <a16:creationId xmlns:a16="http://schemas.microsoft.com/office/drawing/2014/main" id="{645C2646-DAFC-467D-9E00-28C2A5E03D93}"/>
              </a:ext>
            </a:extLst>
          </p:cNvPr>
          <p:cNvSpPr>
            <a:spLocks noGrp="1"/>
          </p:cNvSpPr>
          <p:nvPr>
            <p:ph idx="1"/>
          </p:nvPr>
        </p:nvSpPr>
        <p:spPr/>
        <p:txBody>
          <a:bodyPr>
            <a:normAutofit fontScale="92500" lnSpcReduction="10000"/>
          </a:bodyPr>
          <a:lstStyle/>
          <a:p>
            <a:r>
              <a:rPr lang="en-US" dirty="0"/>
              <a:t># Class</a:t>
            </a:r>
            <a:br>
              <a:rPr lang="en-US" dirty="0"/>
            </a:br>
            <a:r>
              <a:rPr lang="en-US" dirty="0" err="1"/>
              <a:t>class</a:t>
            </a:r>
            <a:r>
              <a:rPr lang="en-US" dirty="0"/>
              <a:t> </a:t>
            </a:r>
            <a:r>
              <a:rPr lang="en-US" dirty="0" err="1"/>
              <a:t>MyMath</a:t>
            </a:r>
            <a:br>
              <a:rPr lang="en-US" dirty="0"/>
            </a:br>
            <a:r>
              <a:rPr lang="en-US" dirty="0"/>
              <a:t>{</a:t>
            </a:r>
            <a:br>
              <a:rPr lang="en-US" dirty="0"/>
            </a:br>
            <a:r>
              <a:rPr lang="en-US" dirty="0"/>
              <a:t>    static [int] </a:t>
            </a:r>
            <a:r>
              <a:rPr lang="en-US" dirty="0" err="1"/>
              <a:t>CountRealHigh</a:t>
            </a:r>
            <a:r>
              <a:rPr lang="en-US" dirty="0"/>
              <a:t>()</a:t>
            </a:r>
            <a:br>
              <a:rPr lang="en-US" dirty="0"/>
            </a:br>
            <a:r>
              <a:rPr lang="en-US" dirty="0"/>
              <a:t>    {</a:t>
            </a:r>
            <a:br>
              <a:rPr lang="en-US" dirty="0"/>
            </a:br>
            <a:r>
              <a:rPr lang="en-US" dirty="0"/>
              <a:t>        $x = 0</a:t>
            </a:r>
            <a:br>
              <a:rPr lang="en-US" dirty="0"/>
            </a:br>
            <a:r>
              <a:rPr lang="en-US" dirty="0"/>
              <a:t>        </a:t>
            </a:r>
            <a:r>
              <a:rPr lang="en-US" dirty="0" err="1"/>
              <a:t>ForEach</a:t>
            </a:r>
            <a:r>
              <a:rPr lang="en-US" dirty="0"/>
              <a:t> ( $</a:t>
            </a:r>
            <a:r>
              <a:rPr lang="en-US" dirty="0" err="1"/>
              <a:t>i</a:t>
            </a:r>
            <a:r>
              <a:rPr lang="en-US" dirty="0"/>
              <a:t> in 1..5000000 ){ $x = $x + 1 }</a:t>
            </a:r>
            <a:br>
              <a:rPr lang="en-US" dirty="0"/>
            </a:br>
            <a:r>
              <a:rPr lang="en-US" dirty="0"/>
              <a:t>        return $x</a:t>
            </a:r>
            <a:br>
              <a:rPr lang="en-US" dirty="0"/>
            </a:br>
            <a:r>
              <a:rPr lang="en-US" dirty="0"/>
              <a:t>    }</a:t>
            </a:r>
            <a:br>
              <a:rPr lang="en-US" dirty="0"/>
            </a:br>
            <a:r>
              <a:rPr lang="en-US" dirty="0"/>
              <a:t>}</a:t>
            </a:r>
            <a:br>
              <a:rPr lang="en-US" dirty="0"/>
            </a:br>
            <a:r>
              <a:rPr lang="en-US" dirty="0"/>
              <a:t>[</a:t>
            </a:r>
            <a:r>
              <a:rPr lang="en-US" dirty="0" err="1"/>
              <a:t>MyMath</a:t>
            </a:r>
            <a:r>
              <a:rPr lang="en-US" dirty="0"/>
              <a:t>]::</a:t>
            </a:r>
            <a:r>
              <a:rPr lang="en-US" dirty="0" err="1"/>
              <a:t>CountRealHigh</a:t>
            </a:r>
            <a:r>
              <a:rPr lang="en-US" dirty="0"/>
              <a:t>()</a:t>
            </a:r>
          </a:p>
          <a:p>
            <a:endParaRPr lang="en-US" dirty="0"/>
          </a:p>
          <a:p>
            <a:r>
              <a:rPr lang="en-US" dirty="0"/>
              <a:t># Code</a:t>
            </a:r>
            <a:br>
              <a:rPr lang="en-US" dirty="0"/>
            </a:br>
            <a:r>
              <a:rPr lang="en-US" dirty="0" err="1"/>
              <a:t>ForEach</a:t>
            </a:r>
            <a:r>
              <a:rPr lang="en-US" dirty="0"/>
              <a:t> ( $</a:t>
            </a:r>
            <a:r>
              <a:rPr lang="en-US" dirty="0" err="1"/>
              <a:t>i</a:t>
            </a:r>
            <a:r>
              <a:rPr lang="en-US" dirty="0"/>
              <a:t> in 1..5000000 )</a:t>
            </a:r>
            <a:br>
              <a:rPr lang="en-US" dirty="0"/>
            </a:br>
            <a:r>
              <a:rPr lang="en-US" dirty="0"/>
              <a:t>{</a:t>
            </a:r>
            <a:br>
              <a:rPr lang="en-US" dirty="0"/>
            </a:br>
            <a:r>
              <a:rPr lang="en-US" dirty="0"/>
              <a:t>    $x = $x + 1</a:t>
            </a:r>
            <a:br>
              <a:rPr lang="en-US" dirty="0"/>
            </a:br>
            <a:r>
              <a:rPr lang="en-US" dirty="0"/>
              <a:t>}</a:t>
            </a:r>
            <a:br>
              <a:rPr lang="en-US" dirty="0"/>
            </a:br>
            <a:r>
              <a:rPr lang="en-US" dirty="0"/>
              <a:t>$x</a:t>
            </a:r>
          </a:p>
          <a:p>
            <a:endParaRPr lang="en-US" dirty="0"/>
          </a:p>
        </p:txBody>
      </p:sp>
      <p:sp>
        <p:nvSpPr>
          <p:cNvPr id="5" name="Rectangle: Rounded Corners 4">
            <a:extLst>
              <a:ext uri="{FF2B5EF4-FFF2-40B4-BE49-F238E27FC236}">
                <a16:creationId xmlns:a16="http://schemas.microsoft.com/office/drawing/2014/main" id="{3E5236AF-AE76-4E30-A978-EC9449EF2613}"/>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85694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495B-5606-464A-BE69-4D90BD821B8D}"/>
              </a:ext>
            </a:extLst>
          </p:cNvPr>
          <p:cNvSpPr>
            <a:spLocks noGrp="1"/>
          </p:cNvSpPr>
          <p:nvPr>
            <p:ph type="title"/>
          </p:nvPr>
        </p:nvSpPr>
        <p:spPr/>
        <p:txBody>
          <a:bodyPr/>
          <a:lstStyle/>
          <a:p>
            <a:r>
              <a:rPr lang="en-US" dirty="0"/>
              <a:t>18: Get-</a:t>
            </a:r>
            <a:r>
              <a:rPr lang="en-US" dirty="0" err="1"/>
              <a:t>childitem</a:t>
            </a:r>
            <a:r>
              <a:rPr lang="en-US" dirty="0"/>
              <a:t> –filter vs path</a:t>
            </a:r>
          </a:p>
        </p:txBody>
      </p:sp>
      <p:sp>
        <p:nvSpPr>
          <p:cNvPr id="3" name="Content Placeholder 2">
            <a:extLst>
              <a:ext uri="{FF2B5EF4-FFF2-40B4-BE49-F238E27FC236}">
                <a16:creationId xmlns:a16="http://schemas.microsoft.com/office/drawing/2014/main" id="{23B1DD9B-A445-45D6-8396-F10DB8588491}"/>
              </a:ext>
            </a:extLst>
          </p:cNvPr>
          <p:cNvSpPr>
            <a:spLocks noGrp="1"/>
          </p:cNvSpPr>
          <p:nvPr>
            <p:ph idx="1"/>
          </p:nvPr>
        </p:nvSpPr>
        <p:spPr/>
        <p:txBody>
          <a:bodyPr/>
          <a:lstStyle/>
          <a:p>
            <a:r>
              <a:rPr lang="en-US" dirty="0"/>
              <a:t># Path</a:t>
            </a:r>
            <a:br>
              <a:rPr lang="en-US" dirty="0"/>
            </a:br>
            <a:r>
              <a:rPr lang="en-US" dirty="0"/>
              <a:t>Get-</a:t>
            </a:r>
            <a:r>
              <a:rPr lang="en-US" dirty="0" err="1"/>
              <a:t>ChildItem</a:t>
            </a:r>
            <a:r>
              <a:rPr lang="en-US" dirty="0"/>
              <a:t> c:\windows\inf\*.inf</a:t>
            </a:r>
          </a:p>
          <a:p>
            <a:endParaRPr lang="en-US" dirty="0"/>
          </a:p>
          <a:p>
            <a:r>
              <a:rPr lang="en-US" dirty="0"/>
              <a:t># Filter</a:t>
            </a:r>
            <a:br>
              <a:rPr lang="en-US" dirty="0"/>
            </a:br>
            <a:r>
              <a:rPr lang="en-US" dirty="0"/>
              <a:t>Get-</a:t>
            </a:r>
            <a:r>
              <a:rPr lang="en-US" dirty="0" err="1"/>
              <a:t>ChildItem</a:t>
            </a:r>
            <a:r>
              <a:rPr lang="en-US" dirty="0"/>
              <a:t> c:\windows\inf –Filter *.inf </a:t>
            </a:r>
          </a:p>
          <a:p>
            <a:endParaRPr lang="en-US" dirty="0"/>
          </a:p>
        </p:txBody>
      </p:sp>
      <p:sp>
        <p:nvSpPr>
          <p:cNvPr id="5" name="Rectangle: Rounded Corners 4">
            <a:extLst>
              <a:ext uri="{FF2B5EF4-FFF2-40B4-BE49-F238E27FC236}">
                <a16:creationId xmlns:a16="http://schemas.microsoft.com/office/drawing/2014/main" id="{2C059E15-67FA-4DAE-A027-CBEAAE4FD119}"/>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2"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3149864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29FB3-E261-4FC2-97C8-87123DF309F4}"/>
              </a:ext>
            </a:extLst>
          </p:cNvPr>
          <p:cNvSpPr>
            <a:spLocks noGrp="1"/>
          </p:cNvSpPr>
          <p:nvPr>
            <p:ph type="title"/>
          </p:nvPr>
        </p:nvSpPr>
        <p:spPr/>
        <p:txBody>
          <a:bodyPr/>
          <a:lstStyle/>
          <a:p>
            <a:r>
              <a:rPr lang="en-US" dirty="0"/>
              <a:t>19. .Count </a:t>
            </a:r>
            <a:r>
              <a:rPr lang="en-US" dirty="0" err="1"/>
              <a:t>vS</a:t>
            </a:r>
            <a:r>
              <a:rPr lang="en-US" dirty="0"/>
              <a:t> $Variable</a:t>
            </a:r>
          </a:p>
        </p:txBody>
      </p:sp>
      <p:sp>
        <p:nvSpPr>
          <p:cNvPr id="3" name="Content Placeholder 2">
            <a:extLst>
              <a:ext uri="{FF2B5EF4-FFF2-40B4-BE49-F238E27FC236}">
                <a16:creationId xmlns:a16="http://schemas.microsoft.com/office/drawing/2014/main" id="{C2D111AA-07E0-4276-8C29-05D7DC68661F}"/>
              </a:ext>
            </a:extLst>
          </p:cNvPr>
          <p:cNvSpPr>
            <a:spLocks noGrp="1"/>
          </p:cNvSpPr>
          <p:nvPr>
            <p:ph idx="1"/>
          </p:nvPr>
        </p:nvSpPr>
        <p:spPr/>
        <p:txBody>
          <a:bodyPr>
            <a:normAutofit fontScale="77500" lnSpcReduction="20000"/>
          </a:bodyPr>
          <a:lstStyle/>
          <a:p>
            <a:r>
              <a:rPr lang="en-US" dirty="0"/>
              <a:t>#Setup</a:t>
            </a:r>
          </a:p>
          <a:p>
            <a:r>
              <a:rPr lang="en-US" dirty="0"/>
              <a:t>$Array1 = 1..10000</a:t>
            </a:r>
          </a:p>
          <a:p>
            <a:r>
              <a:rPr lang="en-US" dirty="0"/>
              <a:t>$Array2 = 1..10000</a:t>
            </a:r>
          </a:p>
          <a:p>
            <a:endParaRPr lang="en-US" dirty="0"/>
          </a:p>
          <a:p>
            <a:r>
              <a:rPr lang="en-US" dirty="0"/>
              <a:t># .Code</a:t>
            </a:r>
          </a:p>
          <a:p>
            <a:r>
              <a:rPr lang="en-US" dirty="0"/>
              <a:t>for ($</a:t>
            </a:r>
            <a:r>
              <a:rPr lang="en-US" dirty="0" err="1"/>
              <a:t>i</a:t>
            </a:r>
            <a:r>
              <a:rPr lang="en-US" dirty="0"/>
              <a:t> = 0; $</a:t>
            </a:r>
            <a:r>
              <a:rPr lang="en-US" dirty="0" err="1"/>
              <a:t>i</a:t>
            </a:r>
            <a:r>
              <a:rPr lang="en-US" dirty="0"/>
              <a:t> –</a:t>
            </a:r>
            <a:r>
              <a:rPr lang="en-US" dirty="0" err="1"/>
              <a:t>lt</a:t>
            </a:r>
            <a:r>
              <a:rPr lang="en-US" dirty="0"/>
              <a:t> $Array1.Count; $</a:t>
            </a:r>
            <a:r>
              <a:rPr lang="en-US" dirty="0" err="1"/>
              <a:t>i</a:t>
            </a:r>
            <a:r>
              <a:rPr lang="en-US" dirty="0"/>
              <a:t>++)</a:t>
            </a:r>
          </a:p>
          <a:p>
            <a:r>
              <a:rPr lang="en-US" dirty="0"/>
              <a:t>{</a:t>
            </a:r>
          </a:p>
          <a:p>
            <a:r>
              <a:rPr lang="en-US" dirty="0"/>
              <a:t>	$Array1[$</a:t>
            </a:r>
            <a:r>
              <a:rPr lang="en-US" dirty="0" err="1"/>
              <a:t>i</a:t>
            </a:r>
            <a:r>
              <a:rPr lang="en-US" dirty="0"/>
              <a:t>]++</a:t>
            </a:r>
          </a:p>
          <a:p>
            <a:r>
              <a:rPr lang="en-US" dirty="0"/>
              <a:t>}</a:t>
            </a:r>
          </a:p>
          <a:p>
            <a:endParaRPr lang="en-US" dirty="0"/>
          </a:p>
          <a:p>
            <a:r>
              <a:rPr lang="en-US" dirty="0"/>
              <a:t># $Variable</a:t>
            </a:r>
          </a:p>
          <a:p>
            <a:r>
              <a:rPr lang="en-US" dirty="0"/>
              <a:t>$Limit = $Array2.Count</a:t>
            </a:r>
          </a:p>
          <a:p>
            <a:r>
              <a:rPr lang="en-US" dirty="0"/>
              <a:t>for ($j = 0; $j –</a:t>
            </a:r>
            <a:r>
              <a:rPr lang="en-US" dirty="0" err="1"/>
              <a:t>lt</a:t>
            </a:r>
            <a:r>
              <a:rPr lang="en-US" dirty="0"/>
              <a:t> $Limit; $</a:t>
            </a:r>
            <a:r>
              <a:rPr lang="en-US" dirty="0" err="1"/>
              <a:t>j++</a:t>
            </a:r>
            <a:r>
              <a:rPr lang="en-US" dirty="0"/>
              <a:t>)</a:t>
            </a:r>
          </a:p>
          <a:p>
            <a:r>
              <a:rPr lang="en-US" dirty="0"/>
              <a:t>{</a:t>
            </a:r>
          </a:p>
          <a:p>
            <a:r>
              <a:rPr lang="en-US" dirty="0"/>
              <a:t>	$Array2[$j]++</a:t>
            </a:r>
          </a:p>
          <a:p>
            <a:r>
              <a:rPr lang="en-US" dirty="0"/>
              <a:t>}</a:t>
            </a:r>
          </a:p>
        </p:txBody>
      </p:sp>
      <p:sp>
        <p:nvSpPr>
          <p:cNvPr id="5" name="Rectangle: Rounded Corners 4">
            <a:extLst>
              <a:ext uri="{FF2B5EF4-FFF2-40B4-BE49-F238E27FC236}">
                <a16:creationId xmlns:a16="http://schemas.microsoft.com/office/drawing/2014/main" id="{CB990A4B-B3D7-47D6-ACBE-419EE9A3A3B7}"/>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2"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41885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1D42D-E7BF-4B4C-96FE-C1F08E953ACE}"/>
              </a:ext>
            </a:extLst>
          </p:cNvPr>
          <p:cNvSpPr>
            <a:spLocks noGrp="1"/>
          </p:cNvSpPr>
          <p:nvPr>
            <p:ph type="title"/>
          </p:nvPr>
        </p:nvSpPr>
        <p:spPr/>
        <p:txBody>
          <a:bodyPr/>
          <a:lstStyle/>
          <a:p>
            <a:r>
              <a:rPr lang="en-US" dirty="0"/>
              <a:t>How do we Increase Performance?</a:t>
            </a:r>
          </a:p>
        </p:txBody>
      </p:sp>
      <p:sp>
        <p:nvSpPr>
          <p:cNvPr id="6" name="TextBox 5">
            <a:extLst>
              <a:ext uri="{FF2B5EF4-FFF2-40B4-BE49-F238E27FC236}">
                <a16:creationId xmlns:a16="http://schemas.microsoft.com/office/drawing/2014/main" id="{6ECF29E3-A2B0-4460-9883-28E80D427704}"/>
              </a:ext>
            </a:extLst>
          </p:cNvPr>
          <p:cNvSpPr txBox="1"/>
          <p:nvPr/>
        </p:nvSpPr>
        <p:spPr>
          <a:xfrm>
            <a:off x="609600" y="3429000"/>
            <a:ext cx="10972800" cy="923330"/>
          </a:xfrm>
          <a:prstGeom prst="rect">
            <a:avLst/>
          </a:prstGeom>
          <a:noFill/>
        </p:spPr>
        <p:txBody>
          <a:bodyPr wrap="square" rtlCol="0">
            <a:spAutoFit/>
          </a:bodyPr>
          <a:lstStyle/>
          <a:p>
            <a:pPr algn="ctr"/>
            <a:r>
              <a:rPr lang="en-US" sz="5400" dirty="0"/>
              <a:t>Buy a faster Computer!</a:t>
            </a:r>
          </a:p>
        </p:txBody>
      </p:sp>
    </p:spTree>
    <p:extLst>
      <p:ext uri="{BB962C8B-B14F-4D97-AF65-F5344CB8AC3E}">
        <p14:creationId xmlns:p14="http://schemas.microsoft.com/office/powerpoint/2010/main" val="258917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B319-8ED6-4FC4-A28E-B8B122EDF2BC}"/>
              </a:ext>
            </a:extLst>
          </p:cNvPr>
          <p:cNvSpPr>
            <a:spLocks noGrp="1"/>
          </p:cNvSpPr>
          <p:nvPr>
            <p:ph type="title"/>
          </p:nvPr>
        </p:nvSpPr>
        <p:spPr/>
        <p:txBody>
          <a:bodyPr/>
          <a:lstStyle/>
          <a:p>
            <a:r>
              <a:rPr lang="en-US" dirty="0"/>
              <a:t>20. Good Order vs Bad Order</a:t>
            </a:r>
          </a:p>
        </p:txBody>
      </p:sp>
      <p:sp>
        <p:nvSpPr>
          <p:cNvPr id="3" name="Content Placeholder 2">
            <a:extLst>
              <a:ext uri="{FF2B5EF4-FFF2-40B4-BE49-F238E27FC236}">
                <a16:creationId xmlns:a16="http://schemas.microsoft.com/office/drawing/2014/main" id="{CC773EC9-4691-4057-B65A-6D85EDEF1286}"/>
              </a:ext>
            </a:extLst>
          </p:cNvPr>
          <p:cNvSpPr>
            <a:spLocks noGrp="1"/>
          </p:cNvSpPr>
          <p:nvPr>
            <p:ph idx="1"/>
          </p:nvPr>
        </p:nvSpPr>
        <p:spPr/>
        <p:txBody>
          <a:bodyPr/>
          <a:lstStyle/>
          <a:p>
            <a:r>
              <a:rPr lang="en-US" b="1" dirty="0"/>
              <a:t>#Good Order</a:t>
            </a:r>
          </a:p>
          <a:p>
            <a:r>
              <a:rPr lang="en-US" sz="1600" dirty="0"/>
              <a:t>$Continue = $false</a:t>
            </a:r>
            <a:br>
              <a:rPr lang="en-US" sz="1600" dirty="0"/>
            </a:br>
            <a:r>
              <a:rPr lang="en-US" sz="1600" dirty="0"/>
              <a:t>$Value = Get-Random -Maximum 1000</a:t>
            </a:r>
            <a:br>
              <a:rPr lang="en-US" sz="1600" dirty="0"/>
            </a:br>
            <a:r>
              <a:rPr lang="en-US" sz="1600" dirty="0"/>
              <a:t>$String = "Hello World“</a:t>
            </a:r>
            <a:br>
              <a:rPr lang="en-US" sz="1600" dirty="0"/>
            </a:br>
            <a:r>
              <a:rPr lang="en-US" sz="1600" dirty="0"/>
              <a:t>if ($Continue -and $String -match "World" -and $Value -</a:t>
            </a:r>
            <a:r>
              <a:rPr lang="en-US" sz="1600" dirty="0" err="1"/>
              <a:t>lt</a:t>
            </a:r>
            <a:r>
              <a:rPr lang="en-US" sz="1600" dirty="0"/>
              <a:t> 500) {</a:t>
            </a:r>
            <a:br>
              <a:rPr lang="en-US" sz="1600" dirty="0"/>
            </a:br>
            <a:r>
              <a:rPr lang="en-US" sz="1600" dirty="0"/>
              <a:t>  $x = 100</a:t>
            </a:r>
            <a:br>
              <a:rPr lang="en-US" sz="1600" dirty="0"/>
            </a:br>
            <a:r>
              <a:rPr lang="en-US" sz="1600" dirty="0"/>
              <a:t>}</a:t>
            </a:r>
          </a:p>
          <a:p>
            <a:r>
              <a:rPr lang="en-US" b="1" dirty="0"/>
              <a:t>#Bad Order</a:t>
            </a:r>
          </a:p>
          <a:p>
            <a:r>
              <a:rPr lang="en-US" sz="1600" dirty="0"/>
              <a:t>$Continue = $false</a:t>
            </a:r>
            <a:br>
              <a:rPr lang="en-US" sz="1600" dirty="0"/>
            </a:br>
            <a:r>
              <a:rPr lang="en-US" sz="1600" dirty="0"/>
              <a:t>$Value = Get-Random -Maximum 1000</a:t>
            </a:r>
            <a:br>
              <a:rPr lang="en-US" sz="1600" dirty="0"/>
            </a:br>
            <a:r>
              <a:rPr lang="en-US" sz="1600" dirty="0"/>
              <a:t>$String = "Hello World“</a:t>
            </a:r>
            <a:br>
              <a:rPr lang="en-US" sz="1600" dirty="0"/>
            </a:br>
            <a:r>
              <a:rPr lang="en-US" sz="1600" dirty="0"/>
              <a:t>if ($Value -</a:t>
            </a:r>
            <a:r>
              <a:rPr lang="en-US" sz="1600" dirty="0" err="1"/>
              <a:t>lt</a:t>
            </a:r>
            <a:r>
              <a:rPr lang="en-US" sz="1600" dirty="0"/>
              <a:t> 500 -and $String -match "World" –and $Continue) {</a:t>
            </a:r>
            <a:br>
              <a:rPr lang="en-US" sz="1600" dirty="0"/>
            </a:br>
            <a:r>
              <a:rPr lang="en-US" sz="1600" dirty="0"/>
              <a:t>  $x = 100</a:t>
            </a:r>
            <a:br>
              <a:rPr lang="en-US" sz="1600" dirty="0"/>
            </a:br>
            <a:r>
              <a:rPr lang="en-US" sz="1600" dirty="0"/>
              <a:t>}</a:t>
            </a:r>
          </a:p>
          <a:p>
            <a:endParaRPr lang="en-US" dirty="0"/>
          </a:p>
        </p:txBody>
      </p:sp>
    </p:spTree>
    <p:extLst>
      <p:ext uri="{BB962C8B-B14F-4D97-AF65-F5344CB8AC3E}">
        <p14:creationId xmlns:p14="http://schemas.microsoft.com/office/powerpoint/2010/main" val="692626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4463-283C-4ED2-8892-D4973C2E72CE}"/>
              </a:ext>
            </a:extLst>
          </p:cNvPr>
          <p:cNvSpPr>
            <a:spLocks noGrp="1"/>
          </p:cNvSpPr>
          <p:nvPr>
            <p:ph type="title"/>
          </p:nvPr>
        </p:nvSpPr>
        <p:spPr/>
        <p:txBody>
          <a:bodyPr/>
          <a:lstStyle/>
          <a:p>
            <a:r>
              <a:rPr lang="en-US" dirty="0"/>
              <a:t>How do we REALLY Increase Performance?</a:t>
            </a:r>
          </a:p>
        </p:txBody>
      </p:sp>
      <p:sp>
        <p:nvSpPr>
          <p:cNvPr id="3" name="Content Placeholder 2">
            <a:extLst>
              <a:ext uri="{FF2B5EF4-FFF2-40B4-BE49-F238E27FC236}">
                <a16:creationId xmlns:a16="http://schemas.microsoft.com/office/drawing/2014/main" id="{2156A492-B569-435E-8358-6A06ACF1CE12}"/>
              </a:ext>
            </a:extLst>
          </p:cNvPr>
          <p:cNvSpPr>
            <a:spLocks noGrp="1"/>
          </p:cNvSpPr>
          <p:nvPr>
            <p:ph idx="1"/>
          </p:nvPr>
        </p:nvSpPr>
        <p:spPr/>
        <p:txBody>
          <a:bodyPr/>
          <a:lstStyle/>
          <a:p>
            <a:r>
              <a:rPr lang="en-US" dirty="0"/>
              <a:t>Syntax (Pipes)</a:t>
            </a:r>
          </a:p>
          <a:p>
            <a:r>
              <a:rPr lang="en-US" dirty="0"/>
              <a:t>Methods</a:t>
            </a:r>
          </a:p>
          <a:p>
            <a:r>
              <a:rPr lang="en-US" dirty="0"/>
              <a:t>Types</a:t>
            </a:r>
          </a:p>
          <a:p>
            <a:r>
              <a:rPr lang="en-US" dirty="0"/>
              <a:t>.NET</a:t>
            </a:r>
          </a:p>
          <a:p>
            <a:r>
              <a:rPr lang="en-US" dirty="0"/>
              <a:t>Jobs</a:t>
            </a:r>
          </a:p>
          <a:p>
            <a:r>
              <a:rPr lang="en-US" dirty="0"/>
              <a:t>Workflows</a:t>
            </a:r>
          </a:p>
          <a:p>
            <a:r>
              <a:rPr lang="en-US" dirty="0" err="1"/>
              <a:t>RunSpaces</a:t>
            </a:r>
            <a:endParaRPr lang="en-US" dirty="0"/>
          </a:p>
          <a:p>
            <a:r>
              <a:rPr lang="en-US" dirty="0"/>
              <a:t>Suppress Output</a:t>
            </a:r>
          </a:p>
          <a:p>
            <a:r>
              <a:rPr lang="en-US" dirty="0"/>
              <a:t>Avoid Write-Host</a:t>
            </a:r>
          </a:p>
        </p:txBody>
      </p:sp>
    </p:spTree>
    <p:extLst>
      <p:ext uri="{BB962C8B-B14F-4D97-AF65-F5344CB8AC3E}">
        <p14:creationId xmlns:p14="http://schemas.microsoft.com/office/powerpoint/2010/main" val="1290030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D0EA-D90E-48A9-A161-E01EEF5DEB79}"/>
              </a:ext>
            </a:extLst>
          </p:cNvPr>
          <p:cNvSpPr>
            <a:spLocks noGrp="1"/>
          </p:cNvSpPr>
          <p:nvPr>
            <p:ph type="title"/>
          </p:nvPr>
        </p:nvSpPr>
        <p:spPr/>
        <p:txBody>
          <a:bodyPr/>
          <a:lstStyle/>
          <a:p>
            <a:r>
              <a:rPr lang="en-US" dirty="0"/>
              <a:t>Know Your Pipes</a:t>
            </a:r>
          </a:p>
        </p:txBody>
      </p:sp>
      <p:sp>
        <p:nvSpPr>
          <p:cNvPr id="5" name="Content Placeholder 4">
            <a:extLst>
              <a:ext uri="{FF2B5EF4-FFF2-40B4-BE49-F238E27FC236}">
                <a16:creationId xmlns:a16="http://schemas.microsoft.com/office/drawing/2014/main" id="{94ACE736-64DD-4D53-8BEF-63619A2E4DF9}"/>
              </a:ext>
            </a:extLst>
          </p:cNvPr>
          <p:cNvSpPr>
            <a:spLocks noGrp="1"/>
          </p:cNvSpPr>
          <p:nvPr>
            <p:ph sz="half" idx="2"/>
          </p:nvPr>
        </p:nvSpPr>
        <p:spPr/>
        <p:txBody>
          <a:bodyPr/>
          <a:lstStyle/>
          <a:p>
            <a:r>
              <a:rPr lang="en-US" dirty="0"/>
              <a:t>Pipes can be a mixed bag when we talk about performance</a:t>
            </a:r>
          </a:p>
          <a:p>
            <a:r>
              <a:rPr lang="en-US" dirty="0"/>
              <a:t>Performance of pipes is varies by cmdlet and type of data being passed</a:t>
            </a:r>
          </a:p>
          <a:p>
            <a:r>
              <a:rPr lang="en-US" dirty="0"/>
              <a:t>Pipes can have a lower memory footprint in some cases</a:t>
            </a:r>
          </a:p>
          <a:p>
            <a:r>
              <a:rPr lang="en-US" dirty="0"/>
              <a:t>Be very careful with pipes if processing order matters or dealing with objects</a:t>
            </a:r>
          </a:p>
        </p:txBody>
      </p:sp>
      <p:pic>
        <p:nvPicPr>
          <p:cNvPr id="1026" name="Picture 2" descr="See the source image">
            <a:extLst>
              <a:ext uri="{FF2B5EF4-FFF2-40B4-BE49-F238E27FC236}">
                <a16:creationId xmlns:a16="http://schemas.microsoft.com/office/drawing/2014/main" id="{D013073C-8352-44A1-B929-7E2F5239A62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9600" y="1257300"/>
            <a:ext cx="5394325" cy="39882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1723C2-A34F-4584-9BD1-611C43CCC321}"/>
              </a:ext>
            </a:extLst>
          </p:cNvPr>
          <p:cNvSpPr txBox="1"/>
          <p:nvPr/>
        </p:nvSpPr>
        <p:spPr>
          <a:xfrm>
            <a:off x="609599" y="5359863"/>
            <a:ext cx="5394325" cy="369332"/>
          </a:xfrm>
          <a:prstGeom prst="rect">
            <a:avLst/>
          </a:prstGeom>
          <a:noFill/>
        </p:spPr>
        <p:txBody>
          <a:bodyPr wrap="square" rtlCol="0">
            <a:spAutoFit/>
          </a:bodyPr>
          <a:lstStyle/>
          <a:p>
            <a:r>
              <a:rPr lang="en-US" dirty="0"/>
              <a:t>Do I call a plumber?  Or an Electrician?</a:t>
            </a:r>
          </a:p>
        </p:txBody>
      </p:sp>
    </p:spTree>
    <p:extLst>
      <p:ext uri="{BB962C8B-B14F-4D97-AF65-F5344CB8AC3E}">
        <p14:creationId xmlns:p14="http://schemas.microsoft.com/office/powerpoint/2010/main" val="3500426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ACEA-8A02-412E-AF65-16623B32FE17}"/>
              </a:ext>
            </a:extLst>
          </p:cNvPr>
          <p:cNvSpPr>
            <a:spLocks noGrp="1"/>
          </p:cNvSpPr>
          <p:nvPr>
            <p:ph type="title"/>
          </p:nvPr>
        </p:nvSpPr>
        <p:spPr/>
        <p:txBody>
          <a:bodyPr/>
          <a:lstStyle/>
          <a:p>
            <a:r>
              <a:rPr lang="en-US" dirty="0"/>
              <a:t>.NET Type Method Men</a:t>
            </a:r>
          </a:p>
        </p:txBody>
      </p:sp>
      <p:sp>
        <p:nvSpPr>
          <p:cNvPr id="3" name="Content Placeholder 2">
            <a:extLst>
              <a:ext uri="{FF2B5EF4-FFF2-40B4-BE49-F238E27FC236}">
                <a16:creationId xmlns:a16="http://schemas.microsoft.com/office/drawing/2014/main" id="{B2B05AAB-6D71-412E-B8CA-DB9EB82C3B13}"/>
              </a:ext>
            </a:extLst>
          </p:cNvPr>
          <p:cNvSpPr>
            <a:spLocks noGrp="1"/>
          </p:cNvSpPr>
          <p:nvPr>
            <p:ph sz="half" idx="1"/>
          </p:nvPr>
        </p:nvSpPr>
        <p:spPr/>
        <p:txBody>
          <a:bodyPr/>
          <a:lstStyle/>
          <a:p>
            <a:r>
              <a:rPr lang="en-US" dirty="0"/>
              <a:t>.NET Methods can be faster than that “syntactical sugar” counterparts (ex: .Add() vs +=)</a:t>
            </a:r>
          </a:p>
          <a:p>
            <a:r>
              <a:rPr lang="en-US" dirty="0"/>
              <a:t>.NET Methods can be faster than their cmdlet counterparts</a:t>
            </a:r>
          </a:p>
          <a:p>
            <a:r>
              <a:rPr lang="en-US" dirty="0"/>
              <a:t>You can expose the available methods by calling Get-Member, but docs.Microsoft.com can be a much more complete source</a:t>
            </a:r>
          </a:p>
        </p:txBody>
      </p:sp>
      <p:pic>
        <p:nvPicPr>
          <p:cNvPr id="6" name="Content Placeholder 5" descr="See the source image">
            <a:extLst>
              <a:ext uri="{FF2B5EF4-FFF2-40B4-BE49-F238E27FC236}">
                <a16:creationId xmlns:a16="http://schemas.microsoft.com/office/drawing/2014/main" id="{739101E4-C35C-4275-8E8F-5E290635712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27812" y="1776412"/>
            <a:ext cx="45148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357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2BDD-41C6-4827-A40F-628ADAFEB817}"/>
              </a:ext>
            </a:extLst>
          </p:cNvPr>
          <p:cNvSpPr>
            <a:spLocks noGrp="1"/>
          </p:cNvSpPr>
          <p:nvPr>
            <p:ph type="title"/>
          </p:nvPr>
        </p:nvSpPr>
        <p:spPr/>
        <p:txBody>
          <a:bodyPr/>
          <a:lstStyle/>
          <a:p>
            <a:r>
              <a:rPr lang="en-US" dirty="0"/>
              <a:t>.NET Type Method Men</a:t>
            </a:r>
          </a:p>
        </p:txBody>
      </p:sp>
      <p:sp>
        <p:nvSpPr>
          <p:cNvPr id="3" name="Content Placeholder 2">
            <a:extLst>
              <a:ext uri="{FF2B5EF4-FFF2-40B4-BE49-F238E27FC236}">
                <a16:creationId xmlns:a16="http://schemas.microsoft.com/office/drawing/2014/main" id="{F871E1C5-375C-4A64-9E77-ACD236EE4935}"/>
              </a:ext>
            </a:extLst>
          </p:cNvPr>
          <p:cNvSpPr>
            <a:spLocks noGrp="1"/>
          </p:cNvSpPr>
          <p:nvPr>
            <p:ph idx="1"/>
          </p:nvPr>
        </p:nvSpPr>
        <p:spPr/>
        <p:txBody>
          <a:bodyPr/>
          <a:lstStyle/>
          <a:p>
            <a:r>
              <a:rPr lang="en-US" dirty="0"/>
              <a:t>#Put the following in your </a:t>
            </a:r>
            <a:r>
              <a:rPr lang="en-US" dirty="0" err="1"/>
              <a:t>PoSh</a:t>
            </a:r>
            <a:r>
              <a:rPr lang="en-US" dirty="0"/>
              <a:t> Profile for quick and easy searches</a:t>
            </a:r>
          </a:p>
          <a:p>
            <a:endParaRPr lang="en-US" dirty="0"/>
          </a:p>
          <a:p>
            <a:r>
              <a:rPr lang="en-US" dirty="0"/>
              <a:t>function Search-</a:t>
            </a:r>
            <a:r>
              <a:rPr lang="en-US" dirty="0" err="1"/>
              <a:t>MsDocs</a:t>
            </a:r>
            <a:r>
              <a:rPr lang="en-US" dirty="0"/>
              <a:t> {</a:t>
            </a:r>
          </a:p>
          <a:p>
            <a:r>
              <a:rPr lang="en-US" dirty="0"/>
              <a:t>	Param(</a:t>
            </a:r>
          </a:p>
          <a:p>
            <a:r>
              <a:rPr lang="en-US" dirty="0"/>
              <a:t>		[Object]$Variable</a:t>
            </a:r>
          </a:p>
          <a:p>
            <a:r>
              <a:rPr lang="en-US" dirty="0"/>
              <a:t>	)</a:t>
            </a:r>
          </a:p>
          <a:p>
            <a:r>
              <a:rPr lang="en-US" dirty="0"/>
              <a:t>	start </a:t>
            </a:r>
            <a:r>
              <a:rPr lang="en-US" dirty="0" err="1"/>
              <a:t>microsoft</a:t>
            </a:r>
            <a:r>
              <a:rPr lang="en-US" dirty="0"/>
              <a:t>-</a:t>
            </a:r>
            <a:r>
              <a:rPr lang="en-US" dirty="0" err="1"/>
              <a:t>edge:"https</a:t>
            </a:r>
            <a:r>
              <a:rPr lang="en-US" dirty="0"/>
              <a:t>://bing.com/</a:t>
            </a:r>
            <a:r>
              <a:rPr lang="en-US" dirty="0" err="1"/>
              <a:t>search?q</a:t>
            </a:r>
            <a:r>
              <a:rPr lang="en-US" dirty="0"/>
              <a:t>=site:docs.microsoft.com%20$($</a:t>
            </a:r>
            <a:r>
              <a:rPr lang="en-US" dirty="0" err="1"/>
              <a:t>Variable.GetType</a:t>
            </a:r>
            <a:r>
              <a:rPr lang="en-US" dirty="0"/>
              <a:t>().Namespace).$($</a:t>
            </a:r>
            <a:r>
              <a:rPr lang="en-US" dirty="0" err="1"/>
              <a:t>Variable.GetType</a:t>
            </a:r>
            <a:r>
              <a:rPr lang="en-US" dirty="0"/>
              <a:t>().Name)"	</a:t>
            </a:r>
          </a:p>
          <a:p>
            <a:r>
              <a:rPr lang="en-US" dirty="0"/>
              <a:t>}</a:t>
            </a:r>
          </a:p>
        </p:txBody>
      </p:sp>
    </p:spTree>
    <p:extLst>
      <p:ext uri="{BB962C8B-B14F-4D97-AF65-F5344CB8AC3E}">
        <p14:creationId xmlns:p14="http://schemas.microsoft.com/office/powerpoint/2010/main" val="2541699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35C4D5-EC4B-41FE-9D8C-8D82E2A7DE33}"/>
              </a:ext>
            </a:extLst>
          </p:cNvPr>
          <p:cNvSpPr>
            <a:spLocks noGrp="1"/>
          </p:cNvSpPr>
          <p:nvPr>
            <p:ph type="title"/>
          </p:nvPr>
        </p:nvSpPr>
        <p:spPr/>
        <p:txBody>
          <a:bodyPr>
            <a:normAutofit/>
          </a:bodyPr>
          <a:lstStyle/>
          <a:p>
            <a:r>
              <a:rPr lang="en-US" dirty="0" err="1"/>
              <a:t>Powershell</a:t>
            </a:r>
            <a:r>
              <a:rPr lang="en-US" dirty="0"/>
              <a:t> Don’t Talk Too </a:t>
            </a:r>
            <a:r>
              <a:rPr lang="en-US" dirty="0" err="1"/>
              <a:t>Gud</a:t>
            </a:r>
            <a:endParaRPr lang="en-US" dirty="0"/>
          </a:p>
        </p:txBody>
      </p:sp>
      <p:sp>
        <p:nvSpPr>
          <p:cNvPr id="6" name="Content Placeholder 5">
            <a:extLst>
              <a:ext uri="{FF2B5EF4-FFF2-40B4-BE49-F238E27FC236}">
                <a16:creationId xmlns:a16="http://schemas.microsoft.com/office/drawing/2014/main" id="{F463AA10-ADB9-48C8-82CB-1D8E13A4F670}"/>
              </a:ext>
            </a:extLst>
          </p:cNvPr>
          <p:cNvSpPr>
            <a:spLocks noGrp="1"/>
          </p:cNvSpPr>
          <p:nvPr>
            <p:ph sz="half" idx="2"/>
          </p:nvPr>
        </p:nvSpPr>
        <p:spPr/>
        <p:txBody>
          <a:bodyPr/>
          <a:lstStyle/>
          <a:p>
            <a:r>
              <a:rPr lang="en-US" dirty="0"/>
              <a:t>Writing Output gets in the way of the PowerShell thread</a:t>
            </a:r>
          </a:p>
          <a:p>
            <a:r>
              <a:rPr lang="en-US" dirty="0"/>
              <a:t>Writing to the console IS EXPENSIVE and time consuming</a:t>
            </a:r>
          </a:p>
          <a:p>
            <a:r>
              <a:rPr lang="en-US" dirty="0"/>
              <a:t>Writing to log files CAN be expensive, but is typically much cheaper than console output</a:t>
            </a:r>
          </a:p>
        </p:txBody>
      </p:sp>
      <p:pic>
        <p:nvPicPr>
          <p:cNvPr id="2050" name="Picture 2" descr="See the source image">
            <a:extLst>
              <a:ext uri="{FF2B5EF4-FFF2-40B4-BE49-F238E27FC236}">
                <a16:creationId xmlns:a16="http://schemas.microsoft.com/office/drawing/2014/main" id="{5D2F667C-F69F-4E9E-9C33-132F9B5B428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9600" y="1432441"/>
            <a:ext cx="5394325" cy="4450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645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2CD63-66D1-4286-9579-7B3ED13B02A9}"/>
              </a:ext>
            </a:extLst>
          </p:cNvPr>
          <p:cNvSpPr>
            <a:spLocks noGrp="1"/>
          </p:cNvSpPr>
          <p:nvPr>
            <p:ph type="title"/>
          </p:nvPr>
        </p:nvSpPr>
        <p:spPr/>
        <p:txBody>
          <a:bodyPr/>
          <a:lstStyle/>
          <a:p>
            <a:r>
              <a:rPr lang="en-US" dirty="0"/>
              <a:t>Tabs vs Spaces</a:t>
            </a:r>
          </a:p>
        </p:txBody>
      </p:sp>
      <p:pic>
        <p:nvPicPr>
          <p:cNvPr id="10" name="Content Placeholder 9">
            <a:extLst>
              <a:ext uri="{FF2B5EF4-FFF2-40B4-BE49-F238E27FC236}">
                <a16:creationId xmlns:a16="http://schemas.microsoft.com/office/drawing/2014/main" id="{72D8D731-54D7-48A9-B5A3-2878AF885235}"/>
              </a:ext>
            </a:extLst>
          </p:cNvPr>
          <p:cNvPicPr>
            <a:picLocks noGrp="1" noChangeAspect="1"/>
          </p:cNvPicPr>
          <p:nvPr>
            <p:ph idx="1"/>
          </p:nvPr>
        </p:nvPicPr>
        <p:blipFill>
          <a:blip r:embed="rId3"/>
          <a:stretch>
            <a:fillRect/>
          </a:stretch>
        </p:blipFill>
        <p:spPr>
          <a:xfrm>
            <a:off x="1981200" y="1356561"/>
            <a:ext cx="8229600" cy="4602078"/>
          </a:xfrm>
        </p:spPr>
      </p:pic>
    </p:spTree>
    <p:extLst>
      <p:ext uri="{BB962C8B-B14F-4D97-AF65-F5344CB8AC3E}">
        <p14:creationId xmlns:p14="http://schemas.microsoft.com/office/powerpoint/2010/main" val="4250523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95701E-E10F-4A24-927B-93D0D15A6FBA}"/>
              </a:ext>
            </a:extLst>
          </p:cNvPr>
          <p:cNvSpPr>
            <a:spLocks noGrp="1"/>
          </p:cNvSpPr>
          <p:nvPr>
            <p:ph type="body" idx="1"/>
          </p:nvPr>
        </p:nvSpPr>
        <p:spPr/>
        <p:txBody>
          <a:bodyPr/>
          <a:lstStyle/>
          <a:p>
            <a:r>
              <a:rPr lang="en-US" dirty="0"/>
              <a:t>Are Tabs or Spaces Faster?</a:t>
            </a:r>
          </a:p>
        </p:txBody>
      </p:sp>
    </p:spTree>
    <p:extLst>
      <p:ext uri="{BB962C8B-B14F-4D97-AF65-F5344CB8AC3E}">
        <p14:creationId xmlns:p14="http://schemas.microsoft.com/office/powerpoint/2010/main" val="3822038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C8954-E9E6-4D35-A398-EC6A5BDC674D}"/>
              </a:ext>
            </a:extLst>
          </p:cNvPr>
          <p:cNvSpPr>
            <a:spLocks noGrp="1"/>
          </p:cNvSpPr>
          <p:nvPr>
            <p:ph type="title"/>
          </p:nvPr>
        </p:nvSpPr>
        <p:spPr/>
        <p:txBody>
          <a:bodyPr/>
          <a:lstStyle/>
          <a:p>
            <a:r>
              <a:rPr lang="en-US" dirty="0"/>
              <a:t>Jobs, workflows, and </a:t>
            </a:r>
            <a:r>
              <a:rPr lang="en-US" dirty="0" err="1"/>
              <a:t>runspaces</a:t>
            </a:r>
            <a:r>
              <a:rPr lang="en-US" dirty="0"/>
              <a:t>, oh my!</a:t>
            </a:r>
          </a:p>
        </p:txBody>
      </p:sp>
      <p:graphicFrame>
        <p:nvGraphicFramePr>
          <p:cNvPr id="4" name="Table 3">
            <a:extLst>
              <a:ext uri="{FF2B5EF4-FFF2-40B4-BE49-F238E27FC236}">
                <a16:creationId xmlns:a16="http://schemas.microsoft.com/office/drawing/2014/main" id="{2A53E2D3-8DDA-474C-9A36-75672587F4BF}"/>
              </a:ext>
            </a:extLst>
          </p:cNvPr>
          <p:cNvGraphicFramePr>
            <a:graphicFrameLocks noGrp="1"/>
          </p:cNvGraphicFramePr>
          <p:nvPr/>
        </p:nvGraphicFramePr>
        <p:xfrm>
          <a:off x="609600" y="1930157"/>
          <a:ext cx="10972800" cy="259588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920050800"/>
                    </a:ext>
                  </a:extLst>
                </a:gridCol>
                <a:gridCol w="2743200">
                  <a:extLst>
                    <a:ext uri="{9D8B030D-6E8A-4147-A177-3AD203B41FA5}">
                      <a16:colId xmlns:a16="http://schemas.microsoft.com/office/drawing/2014/main" val="3529219199"/>
                    </a:ext>
                  </a:extLst>
                </a:gridCol>
                <a:gridCol w="2743200">
                  <a:extLst>
                    <a:ext uri="{9D8B030D-6E8A-4147-A177-3AD203B41FA5}">
                      <a16:colId xmlns:a16="http://schemas.microsoft.com/office/drawing/2014/main" val="785593739"/>
                    </a:ext>
                  </a:extLst>
                </a:gridCol>
                <a:gridCol w="2743200">
                  <a:extLst>
                    <a:ext uri="{9D8B030D-6E8A-4147-A177-3AD203B41FA5}">
                      <a16:colId xmlns:a16="http://schemas.microsoft.com/office/drawing/2014/main" val="2196859460"/>
                    </a:ext>
                  </a:extLst>
                </a:gridCol>
              </a:tblGrid>
              <a:tr h="370840">
                <a:tc>
                  <a:txBody>
                    <a:bodyPr/>
                    <a:lstStyle/>
                    <a:p>
                      <a:endParaRPr lang="en-US" dirty="0"/>
                    </a:p>
                  </a:txBody>
                  <a:tcPr/>
                </a:tc>
                <a:tc>
                  <a:txBody>
                    <a:bodyPr/>
                    <a:lstStyle/>
                    <a:p>
                      <a:r>
                        <a:rPr lang="en-US" dirty="0"/>
                        <a:t>Jobs</a:t>
                      </a:r>
                    </a:p>
                  </a:txBody>
                  <a:tcPr/>
                </a:tc>
                <a:tc>
                  <a:txBody>
                    <a:bodyPr/>
                    <a:lstStyle/>
                    <a:p>
                      <a:r>
                        <a:rPr lang="en-US" dirty="0"/>
                        <a:t>Workflows</a:t>
                      </a:r>
                      <a:r>
                        <a:rPr lang="en-US" baseline="30000" dirty="0"/>
                        <a:t>1</a:t>
                      </a:r>
                      <a:endParaRPr lang="en-US" dirty="0"/>
                    </a:p>
                  </a:txBody>
                  <a:tcPr/>
                </a:tc>
                <a:tc>
                  <a:txBody>
                    <a:bodyPr/>
                    <a:lstStyle/>
                    <a:p>
                      <a:r>
                        <a:rPr lang="en-US" dirty="0" err="1"/>
                        <a:t>Runspaces</a:t>
                      </a:r>
                      <a:endParaRPr lang="en-US" dirty="0"/>
                    </a:p>
                  </a:txBody>
                  <a:tcPr/>
                </a:tc>
                <a:extLst>
                  <a:ext uri="{0D108BD9-81ED-4DB2-BD59-A6C34878D82A}">
                    <a16:rowId xmlns:a16="http://schemas.microsoft.com/office/drawing/2014/main" val="2762689305"/>
                  </a:ext>
                </a:extLst>
              </a:tr>
              <a:tr h="370840">
                <a:tc>
                  <a:txBody>
                    <a:bodyPr/>
                    <a:lstStyle/>
                    <a:p>
                      <a:r>
                        <a:rPr lang="en-US" b="1" dirty="0"/>
                        <a:t>Process Space</a:t>
                      </a:r>
                    </a:p>
                  </a:txBody>
                  <a:tcPr/>
                </a:tc>
                <a:tc>
                  <a:txBody>
                    <a:bodyPr/>
                    <a:lstStyle/>
                    <a:p>
                      <a:r>
                        <a:rPr lang="en-US" dirty="0"/>
                        <a:t>Background</a:t>
                      </a:r>
                    </a:p>
                  </a:txBody>
                  <a:tcPr/>
                </a:tc>
                <a:tc>
                  <a:txBody>
                    <a:bodyPr/>
                    <a:lstStyle/>
                    <a:p>
                      <a:r>
                        <a:rPr lang="en-US" dirty="0"/>
                        <a:t>Foreground</a:t>
                      </a:r>
                    </a:p>
                  </a:txBody>
                  <a:tcPr/>
                </a:tc>
                <a:tc>
                  <a:txBody>
                    <a:bodyPr/>
                    <a:lstStyle/>
                    <a:p>
                      <a:r>
                        <a:rPr lang="en-US" dirty="0"/>
                        <a:t>Either</a:t>
                      </a:r>
                    </a:p>
                  </a:txBody>
                  <a:tcPr/>
                </a:tc>
                <a:extLst>
                  <a:ext uri="{0D108BD9-81ED-4DB2-BD59-A6C34878D82A}">
                    <a16:rowId xmlns:a16="http://schemas.microsoft.com/office/drawing/2014/main" val="3208865185"/>
                  </a:ext>
                </a:extLst>
              </a:tr>
              <a:tr h="370840">
                <a:tc>
                  <a:txBody>
                    <a:bodyPr/>
                    <a:lstStyle/>
                    <a:p>
                      <a:r>
                        <a:rPr lang="en-US" b="1" dirty="0"/>
                        <a:t>Threading</a:t>
                      </a:r>
                    </a:p>
                  </a:txBody>
                  <a:tcPr/>
                </a:tc>
                <a:tc>
                  <a:txBody>
                    <a:bodyPr/>
                    <a:lstStyle/>
                    <a:p>
                      <a:r>
                        <a:rPr lang="en-US" dirty="0"/>
                        <a:t>Single Thread</a:t>
                      </a:r>
                    </a:p>
                  </a:txBody>
                  <a:tcPr/>
                </a:tc>
                <a:tc>
                  <a:txBody>
                    <a:bodyPr/>
                    <a:lstStyle/>
                    <a:p>
                      <a:r>
                        <a:rPr lang="en-US" dirty="0"/>
                        <a:t>Multi-Threaded</a:t>
                      </a:r>
                    </a:p>
                  </a:txBody>
                  <a:tcPr/>
                </a:tc>
                <a:tc>
                  <a:txBody>
                    <a:bodyPr/>
                    <a:lstStyle/>
                    <a:p>
                      <a:r>
                        <a:rPr lang="en-US" dirty="0"/>
                        <a:t>Multi-Thread Capable</a:t>
                      </a:r>
                    </a:p>
                  </a:txBody>
                  <a:tcPr/>
                </a:tc>
                <a:extLst>
                  <a:ext uri="{0D108BD9-81ED-4DB2-BD59-A6C34878D82A}">
                    <a16:rowId xmlns:a16="http://schemas.microsoft.com/office/drawing/2014/main" val="3748608464"/>
                  </a:ext>
                </a:extLst>
              </a:tr>
              <a:tr h="370840">
                <a:tc>
                  <a:txBody>
                    <a:bodyPr/>
                    <a:lstStyle/>
                    <a:p>
                      <a:r>
                        <a:rPr lang="en-US" b="1" dirty="0"/>
                        <a:t>Context</a:t>
                      </a:r>
                    </a:p>
                  </a:txBody>
                  <a:tcPr/>
                </a:tc>
                <a:tc>
                  <a:txBody>
                    <a:bodyPr/>
                    <a:lstStyle/>
                    <a:p>
                      <a:r>
                        <a:rPr lang="en-US" dirty="0"/>
                        <a:t>Separate Process</a:t>
                      </a:r>
                    </a:p>
                  </a:txBody>
                  <a:tcPr/>
                </a:tc>
                <a:tc>
                  <a:txBody>
                    <a:bodyPr/>
                    <a:lstStyle/>
                    <a:p>
                      <a:r>
                        <a:rPr lang="en-US" dirty="0"/>
                        <a:t>Thread/Process</a:t>
                      </a:r>
                    </a:p>
                  </a:txBody>
                  <a:tcPr/>
                </a:tc>
                <a:tc>
                  <a:txBody>
                    <a:bodyPr/>
                    <a:lstStyle/>
                    <a:p>
                      <a:r>
                        <a:rPr lang="en-US" dirty="0"/>
                        <a:t>Thread</a:t>
                      </a:r>
                    </a:p>
                  </a:txBody>
                  <a:tcPr/>
                </a:tc>
                <a:extLst>
                  <a:ext uri="{0D108BD9-81ED-4DB2-BD59-A6C34878D82A}">
                    <a16:rowId xmlns:a16="http://schemas.microsoft.com/office/drawing/2014/main" val="75482311"/>
                  </a:ext>
                </a:extLst>
              </a:tr>
              <a:tr h="370840">
                <a:tc>
                  <a:txBody>
                    <a:bodyPr/>
                    <a:lstStyle/>
                    <a:p>
                      <a:r>
                        <a:rPr lang="en-US" b="1" dirty="0"/>
                        <a:t>Thread Safety</a:t>
                      </a:r>
                    </a:p>
                  </a:txBody>
                  <a:tcPr/>
                </a:tc>
                <a:tc>
                  <a:txBody>
                    <a:bodyPr/>
                    <a:lstStyle/>
                    <a:p>
                      <a:r>
                        <a:rPr lang="en-US" dirty="0"/>
                        <a:t>N/A</a:t>
                      </a:r>
                    </a:p>
                  </a:txBody>
                  <a:tcPr/>
                </a:tc>
                <a:tc>
                  <a:txBody>
                    <a:bodyPr/>
                    <a:lstStyle/>
                    <a:p>
                      <a:r>
                        <a:rPr lang="en-US" dirty="0"/>
                        <a:t>Built-In</a:t>
                      </a:r>
                    </a:p>
                  </a:txBody>
                  <a:tcPr/>
                </a:tc>
                <a:tc>
                  <a:txBody>
                    <a:bodyPr/>
                    <a:lstStyle/>
                    <a:p>
                      <a:r>
                        <a:rPr lang="en-US" dirty="0"/>
                        <a:t>Available</a:t>
                      </a:r>
                    </a:p>
                  </a:txBody>
                  <a:tcPr/>
                </a:tc>
                <a:extLst>
                  <a:ext uri="{0D108BD9-81ED-4DB2-BD59-A6C34878D82A}">
                    <a16:rowId xmlns:a16="http://schemas.microsoft.com/office/drawing/2014/main" val="1109345357"/>
                  </a:ext>
                </a:extLst>
              </a:tr>
              <a:tr h="370840">
                <a:tc>
                  <a:txBody>
                    <a:bodyPr/>
                    <a:lstStyle/>
                    <a:p>
                      <a:r>
                        <a:rPr lang="en-US" b="1" dirty="0"/>
                        <a:t>Pass Data</a:t>
                      </a:r>
                    </a:p>
                  </a:txBody>
                  <a:tcPr/>
                </a:tc>
                <a:tc>
                  <a:txBody>
                    <a:bodyPr/>
                    <a:lstStyle/>
                    <a:p>
                      <a:r>
                        <a:rPr lang="en-US" dirty="0"/>
                        <a:t>Copy</a:t>
                      </a:r>
                    </a:p>
                  </a:txBody>
                  <a:tcPr/>
                </a:tc>
                <a:tc>
                  <a:txBody>
                    <a:bodyPr/>
                    <a:lstStyle/>
                    <a:p>
                      <a:r>
                        <a:rPr lang="en-US" dirty="0"/>
                        <a:t>Copy</a:t>
                      </a:r>
                    </a:p>
                  </a:txBody>
                  <a:tcPr/>
                </a:tc>
                <a:tc>
                  <a:txBody>
                    <a:bodyPr/>
                    <a:lstStyle/>
                    <a:p>
                      <a:r>
                        <a:rPr lang="en-US" dirty="0"/>
                        <a:t>Reference</a:t>
                      </a:r>
                      <a:r>
                        <a:rPr lang="en-US" baseline="30000" dirty="0"/>
                        <a:t>2</a:t>
                      </a:r>
                      <a:endParaRPr lang="en-US" dirty="0"/>
                    </a:p>
                  </a:txBody>
                  <a:tcPr/>
                </a:tc>
                <a:extLst>
                  <a:ext uri="{0D108BD9-81ED-4DB2-BD59-A6C34878D82A}">
                    <a16:rowId xmlns:a16="http://schemas.microsoft.com/office/drawing/2014/main" val="1090572719"/>
                  </a:ext>
                </a:extLst>
              </a:tr>
              <a:tr h="370840">
                <a:tc>
                  <a:txBody>
                    <a:bodyPr/>
                    <a:lstStyle/>
                    <a:p>
                      <a:r>
                        <a:rPr lang="en-US" b="1"/>
                        <a:t>PowerShell Version</a:t>
                      </a:r>
                      <a:endParaRPr lang="en-US" b="1" dirty="0"/>
                    </a:p>
                  </a:txBody>
                  <a:tcPr/>
                </a:tc>
                <a:tc>
                  <a:txBody>
                    <a:bodyPr/>
                    <a:lstStyle/>
                    <a:p>
                      <a:r>
                        <a:rPr lang="en-US" dirty="0"/>
                        <a:t>2.0</a:t>
                      </a:r>
                      <a:r>
                        <a:rPr lang="en-US" baseline="30000" dirty="0"/>
                        <a:t>3</a:t>
                      </a:r>
                      <a:endParaRPr lang="en-US" dirty="0"/>
                    </a:p>
                  </a:txBody>
                  <a:tcPr/>
                </a:tc>
                <a:tc>
                  <a:txBody>
                    <a:bodyPr/>
                    <a:lstStyle/>
                    <a:p>
                      <a:r>
                        <a:rPr lang="en-US" dirty="0"/>
                        <a:t>3.0</a:t>
                      </a:r>
                    </a:p>
                  </a:txBody>
                  <a:tcPr/>
                </a:tc>
                <a:tc>
                  <a:txBody>
                    <a:bodyPr/>
                    <a:lstStyle/>
                    <a:p>
                      <a:r>
                        <a:rPr lang="en-US" dirty="0"/>
                        <a:t>2.0</a:t>
                      </a:r>
                      <a:r>
                        <a:rPr lang="en-US" baseline="30000" dirty="0"/>
                        <a:t>4</a:t>
                      </a:r>
                      <a:endParaRPr lang="en-US" dirty="0"/>
                    </a:p>
                  </a:txBody>
                  <a:tcPr/>
                </a:tc>
                <a:extLst>
                  <a:ext uri="{0D108BD9-81ED-4DB2-BD59-A6C34878D82A}">
                    <a16:rowId xmlns:a16="http://schemas.microsoft.com/office/drawing/2014/main" val="1281347833"/>
                  </a:ext>
                </a:extLst>
              </a:tr>
            </a:tbl>
          </a:graphicData>
        </a:graphic>
      </p:graphicFrame>
      <p:sp>
        <p:nvSpPr>
          <p:cNvPr id="5" name="TextBox 4">
            <a:extLst>
              <a:ext uri="{FF2B5EF4-FFF2-40B4-BE49-F238E27FC236}">
                <a16:creationId xmlns:a16="http://schemas.microsoft.com/office/drawing/2014/main" id="{A1203A2B-3F89-4152-B680-A71D56268F89}"/>
              </a:ext>
            </a:extLst>
          </p:cNvPr>
          <p:cNvSpPr txBox="1"/>
          <p:nvPr/>
        </p:nvSpPr>
        <p:spPr>
          <a:xfrm>
            <a:off x="609600" y="4737462"/>
            <a:ext cx="10972800" cy="1200329"/>
          </a:xfrm>
          <a:prstGeom prst="rect">
            <a:avLst/>
          </a:prstGeom>
          <a:noFill/>
        </p:spPr>
        <p:txBody>
          <a:bodyPr wrap="square" rtlCol="0">
            <a:spAutoFit/>
          </a:bodyPr>
          <a:lstStyle/>
          <a:p>
            <a:r>
              <a:rPr lang="en-US" dirty="0"/>
              <a:t>1: Windows PowerShell Only</a:t>
            </a:r>
          </a:p>
          <a:p>
            <a:r>
              <a:rPr lang="en-US" dirty="0"/>
              <a:t>2: Only for properly handled Key-Value Pairs</a:t>
            </a:r>
          </a:p>
          <a:p>
            <a:r>
              <a:rPr lang="en-US" dirty="0"/>
              <a:t>3: Scheduled jobs require version 3.0+, debugging requires version 5.0+</a:t>
            </a:r>
          </a:p>
          <a:p>
            <a:r>
              <a:rPr lang="en-US" dirty="0"/>
              <a:t>4: Debugging requires version 5.0+</a:t>
            </a:r>
          </a:p>
        </p:txBody>
      </p:sp>
    </p:spTree>
    <p:extLst>
      <p:ext uri="{BB962C8B-B14F-4D97-AF65-F5344CB8AC3E}">
        <p14:creationId xmlns:p14="http://schemas.microsoft.com/office/powerpoint/2010/main" val="3299972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FD836E-D9F0-403C-A177-755AD8B9684D}"/>
              </a:ext>
            </a:extLst>
          </p:cNvPr>
          <p:cNvSpPr>
            <a:spLocks noGrp="1"/>
          </p:cNvSpPr>
          <p:nvPr>
            <p:ph type="title"/>
          </p:nvPr>
        </p:nvSpPr>
        <p:spPr/>
        <p:txBody>
          <a:bodyPr/>
          <a:lstStyle/>
          <a:p>
            <a:r>
              <a:rPr lang="en-US" dirty="0"/>
              <a:t>Hold up…  What is multi-threading?</a:t>
            </a:r>
          </a:p>
        </p:txBody>
      </p:sp>
      <p:sp>
        <p:nvSpPr>
          <p:cNvPr id="4" name="Content Placeholder 3">
            <a:extLst>
              <a:ext uri="{FF2B5EF4-FFF2-40B4-BE49-F238E27FC236}">
                <a16:creationId xmlns:a16="http://schemas.microsoft.com/office/drawing/2014/main" id="{5CC571EF-E186-4254-8EA1-F0AD04564C44}"/>
              </a:ext>
            </a:extLst>
          </p:cNvPr>
          <p:cNvSpPr>
            <a:spLocks noGrp="1"/>
          </p:cNvSpPr>
          <p:nvPr>
            <p:ph idx="1"/>
          </p:nvPr>
        </p:nvSpPr>
        <p:spPr/>
        <p:txBody>
          <a:bodyPr>
            <a:normAutofit/>
          </a:bodyPr>
          <a:lstStyle/>
          <a:p>
            <a:r>
              <a:rPr lang="en-US" sz="2400" dirty="0"/>
              <a:t>Threads are a component of a process that asynchronously execute commands/instructions</a:t>
            </a:r>
          </a:p>
          <a:p>
            <a:r>
              <a:rPr lang="en-US" sz="2400" dirty="0"/>
              <a:t>They can share resources and memory</a:t>
            </a:r>
          </a:p>
          <a:p>
            <a:r>
              <a:rPr lang="en-US" sz="2400" dirty="0"/>
              <a:t>Typically used for performance and security</a:t>
            </a:r>
          </a:p>
          <a:p>
            <a:pPr lvl="1"/>
            <a:r>
              <a:rPr lang="en-US" sz="2000" dirty="0"/>
              <a:t>Break up large workloads into smaller bits</a:t>
            </a:r>
          </a:p>
          <a:p>
            <a:pPr lvl="1"/>
            <a:r>
              <a:rPr lang="en-US" sz="2000" dirty="0"/>
              <a:t>Prevent GUIs from becoming un-responsive</a:t>
            </a:r>
          </a:p>
          <a:p>
            <a:pPr lvl="1"/>
            <a:r>
              <a:rPr lang="en-US" sz="2000" dirty="0"/>
              <a:t>Isolate actions and prevent variable collisions</a:t>
            </a:r>
          </a:p>
          <a:p>
            <a:pPr lvl="1"/>
            <a:r>
              <a:rPr lang="en-US" sz="2000" dirty="0"/>
              <a:t>Protect sensitive data</a:t>
            </a:r>
          </a:p>
          <a:p>
            <a:r>
              <a:rPr lang="en-US" sz="2400" dirty="0"/>
              <a:t>Can run under different credentials or privilege level from the main process or other threads</a:t>
            </a:r>
          </a:p>
        </p:txBody>
      </p:sp>
    </p:spTree>
    <p:extLst>
      <p:ext uri="{BB962C8B-B14F-4D97-AF65-F5344CB8AC3E}">
        <p14:creationId xmlns:p14="http://schemas.microsoft.com/office/powerpoint/2010/main" val="2828480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024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08C690-ECAF-4F04-B7B2-A2B6A0D20928}"/>
              </a:ext>
            </a:extLst>
          </p:cNvPr>
          <p:cNvSpPr>
            <a:spLocks noGrp="1"/>
          </p:cNvSpPr>
          <p:nvPr>
            <p:ph type="title"/>
          </p:nvPr>
        </p:nvSpPr>
        <p:spPr/>
        <p:txBody>
          <a:bodyPr/>
          <a:lstStyle/>
          <a:p>
            <a:r>
              <a:rPr lang="en-US" dirty="0"/>
              <a:t>Creating Jobs (No political jokes please)</a:t>
            </a:r>
          </a:p>
        </p:txBody>
      </p:sp>
      <p:sp>
        <p:nvSpPr>
          <p:cNvPr id="4" name="Content Placeholder 3">
            <a:extLst>
              <a:ext uri="{FF2B5EF4-FFF2-40B4-BE49-F238E27FC236}">
                <a16:creationId xmlns:a16="http://schemas.microsoft.com/office/drawing/2014/main" id="{A7AD49EA-BA94-4B3A-9532-D28C042C00B1}"/>
              </a:ext>
            </a:extLst>
          </p:cNvPr>
          <p:cNvSpPr>
            <a:spLocks noGrp="1"/>
          </p:cNvSpPr>
          <p:nvPr>
            <p:ph idx="1"/>
          </p:nvPr>
        </p:nvSpPr>
        <p:spPr/>
        <p:txBody>
          <a:bodyPr/>
          <a:lstStyle/>
          <a:p>
            <a:r>
              <a:rPr lang="en-US" dirty="0"/>
              <a:t>## Easy, Fire and Forget</a:t>
            </a:r>
            <a:br>
              <a:rPr lang="en-US" dirty="0"/>
            </a:br>
            <a:r>
              <a:rPr lang="en-US" dirty="0"/>
              <a:t>Start-Job –</a:t>
            </a:r>
            <a:r>
              <a:rPr lang="en-US" dirty="0" err="1"/>
              <a:t>ScriptBlock</a:t>
            </a:r>
            <a:r>
              <a:rPr lang="en-US" dirty="0"/>
              <a:t> {}</a:t>
            </a:r>
          </a:p>
          <a:p>
            <a:endParaRPr lang="en-US" dirty="0"/>
          </a:p>
          <a:p>
            <a:r>
              <a:rPr lang="en-US" dirty="0"/>
              <a:t>## Moderate, but does not scale well (also not pretty to work with the output)</a:t>
            </a:r>
            <a:br>
              <a:rPr lang="en-US" dirty="0"/>
            </a:br>
            <a:r>
              <a:rPr lang="en-US" dirty="0"/>
              <a:t>Foreach($thing in $things){Start-Job –</a:t>
            </a:r>
            <a:r>
              <a:rPr lang="en-US" dirty="0" err="1"/>
              <a:t>ScriptBlock</a:t>
            </a:r>
            <a:r>
              <a:rPr lang="en-US" dirty="0"/>
              <a:t> {}}</a:t>
            </a:r>
            <a:br>
              <a:rPr lang="en-US" dirty="0"/>
            </a:br>
            <a:r>
              <a:rPr lang="en-US" dirty="0"/>
              <a:t>Get-Job | Wait-Job | Out-Null</a:t>
            </a:r>
            <a:br>
              <a:rPr lang="en-US" dirty="0"/>
            </a:br>
            <a:r>
              <a:rPr lang="en-US" dirty="0"/>
              <a:t>Get-Job | Receive-Job | Remove-Job</a:t>
            </a:r>
          </a:p>
          <a:p>
            <a:endParaRPr lang="en-US" dirty="0"/>
          </a:p>
          <a:p>
            <a:r>
              <a:rPr lang="en-US" dirty="0"/>
              <a:t>## "Hard", but throttles…</a:t>
            </a:r>
            <a:br>
              <a:rPr lang="en-US" dirty="0"/>
            </a:br>
            <a:r>
              <a:rPr lang="en-US" dirty="0"/>
              <a:t>https://devblogs.microsoft.com/powershell/scaling-and-queuing-powershell-background-jobs/</a:t>
            </a:r>
          </a:p>
          <a:p>
            <a:endParaRPr lang="en-US" dirty="0"/>
          </a:p>
        </p:txBody>
      </p:sp>
    </p:spTree>
    <p:extLst>
      <p:ext uri="{BB962C8B-B14F-4D97-AF65-F5344CB8AC3E}">
        <p14:creationId xmlns:p14="http://schemas.microsoft.com/office/powerpoint/2010/main" val="3783094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B202-EB7E-4C38-876D-CAB2DCD83C9F}"/>
              </a:ext>
            </a:extLst>
          </p:cNvPr>
          <p:cNvSpPr>
            <a:spLocks noGrp="1"/>
          </p:cNvSpPr>
          <p:nvPr>
            <p:ph type="title"/>
          </p:nvPr>
        </p:nvSpPr>
        <p:spPr/>
        <p:txBody>
          <a:bodyPr/>
          <a:lstStyle/>
          <a:p>
            <a:r>
              <a:rPr lang="en-US" dirty="0"/>
              <a:t>Creating workflows</a:t>
            </a:r>
          </a:p>
        </p:txBody>
      </p:sp>
      <p:sp>
        <p:nvSpPr>
          <p:cNvPr id="3" name="Content Placeholder 2">
            <a:extLst>
              <a:ext uri="{FF2B5EF4-FFF2-40B4-BE49-F238E27FC236}">
                <a16:creationId xmlns:a16="http://schemas.microsoft.com/office/drawing/2014/main" id="{64AFEC38-8021-4F7F-BBEF-D20B27690BCB}"/>
              </a:ext>
            </a:extLst>
          </p:cNvPr>
          <p:cNvSpPr>
            <a:spLocks noGrp="1"/>
          </p:cNvSpPr>
          <p:nvPr>
            <p:ph idx="1"/>
          </p:nvPr>
        </p:nvSpPr>
        <p:spPr/>
        <p:txBody>
          <a:bodyPr/>
          <a:lstStyle/>
          <a:p>
            <a:r>
              <a:rPr lang="en-US" dirty="0"/>
              <a:t>## Throttling out of the box! (v4 and greater)</a:t>
            </a:r>
            <a:br>
              <a:rPr lang="en-US" dirty="0"/>
            </a:br>
            <a:r>
              <a:rPr lang="en-US" dirty="0"/>
              <a:t>Workflow Invoke-Things {</a:t>
            </a:r>
            <a:br>
              <a:rPr lang="en-US" dirty="0"/>
            </a:br>
            <a:r>
              <a:rPr lang="en-US" dirty="0"/>
              <a:t>	param(</a:t>
            </a:r>
            <a:br>
              <a:rPr lang="en-US" dirty="0"/>
            </a:br>
            <a:r>
              <a:rPr lang="en-US" dirty="0"/>
              <a:t>		[Parameter(Mandatory=$true]</a:t>
            </a:r>
            <a:br>
              <a:rPr lang="en-US" dirty="0"/>
            </a:br>
            <a:r>
              <a:rPr lang="en-US" dirty="0"/>
              <a:t>		[string[]]$Things</a:t>
            </a:r>
            <a:br>
              <a:rPr lang="en-US" dirty="0"/>
            </a:br>
            <a:r>
              <a:rPr lang="en-US" dirty="0"/>
              <a:t>	)</a:t>
            </a:r>
          </a:p>
          <a:p>
            <a:br>
              <a:rPr lang="en-US" dirty="0"/>
            </a:br>
            <a:r>
              <a:rPr lang="en-US" dirty="0"/>
              <a:t>	foreach –parallel –</a:t>
            </a:r>
            <a:r>
              <a:rPr lang="en-US" dirty="0" err="1"/>
              <a:t>throttlelimit</a:t>
            </a:r>
            <a:r>
              <a:rPr lang="en-US" dirty="0"/>
              <a:t> 5 ($thing in $Things)</a:t>
            </a:r>
            <a:br>
              <a:rPr lang="en-US" dirty="0"/>
            </a:br>
            <a:r>
              <a:rPr lang="en-US" dirty="0"/>
              <a:t>	{</a:t>
            </a:r>
            <a:br>
              <a:rPr lang="en-US" dirty="0"/>
            </a:br>
            <a:r>
              <a:rPr lang="en-US" dirty="0"/>
              <a:t>		## DO THINGS</a:t>
            </a:r>
            <a:br>
              <a:rPr lang="en-US" dirty="0"/>
            </a:br>
            <a:r>
              <a:rPr lang="en-US" dirty="0"/>
              <a:t>	}</a:t>
            </a:r>
            <a:br>
              <a:rPr lang="en-US" dirty="0"/>
            </a:br>
            <a:r>
              <a:rPr lang="en-US" dirty="0"/>
              <a:t>}</a:t>
            </a:r>
          </a:p>
          <a:p>
            <a:endParaRPr lang="en-US" dirty="0"/>
          </a:p>
          <a:p>
            <a:r>
              <a:rPr lang="en-US" dirty="0"/>
              <a:t>Invoke-Things @(‘thing1’,’thing2’,’thing3’,…)</a:t>
            </a:r>
          </a:p>
          <a:p>
            <a:endParaRPr lang="en-US" dirty="0"/>
          </a:p>
        </p:txBody>
      </p:sp>
    </p:spTree>
    <p:extLst>
      <p:ext uri="{BB962C8B-B14F-4D97-AF65-F5344CB8AC3E}">
        <p14:creationId xmlns:p14="http://schemas.microsoft.com/office/powerpoint/2010/main" val="1303541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5638-5FD9-47FA-BD72-86EEFAB9029D}"/>
              </a:ext>
            </a:extLst>
          </p:cNvPr>
          <p:cNvSpPr>
            <a:spLocks noGrp="1"/>
          </p:cNvSpPr>
          <p:nvPr>
            <p:ph type="title"/>
          </p:nvPr>
        </p:nvSpPr>
        <p:spPr/>
        <p:txBody>
          <a:bodyPr/>
          <a:lstStyle/>
          <a:p>
            <a:r>
              <a:rPr lang="en-US" dirty="0"/>
              <a:t>Creating </a:t>
            </a:r>
            <a:r>
              <a:rPr lang="en-US" dirty="0" err="1"/>
              <a:t>Runspaces</a:t>
            </a:r>
            <a:endParaRPr lang="en-US" dirty="0"/>
          </a:p>
        </p:txBody>
      </p:sp>
      <p:sp>
        <p:nvSpPr>
          <p:cNvPr id="3" name="Content Placeholder 2">
            <a:extLst>
              <a:ext uri="{FF2B5EF4-FFF2-40B4-BE49-F238E27FC236}">
                <a16:creationId xmlns:a16="http://schemas.microsoft.com/office/drawing/2014/main" id="{4A968D9D-238C-45D4-8440-E6CEE4E09764}"/>
              </a:ext>
            </a:extLst>
          </p:cNvPr>
          <p:cNvSpPr>
            <a:spLocks noGrp="1"/>
          </p:cNvSpPr>
          <p:nvPr>
            <p:ph idx="1"/>
          </p:nvPr>
        </p:nvSpPr>
        <p:spPr/>
        <p:txBody>
          <a:bodyPr/>
          <a:lstStyle/>
          <a:p>
            <a:r>
              <a:rPr lang="en-US" dirty="0"/>
              <a:t>## Getting Started</a:t>
            </a:r>
            <a:br>
              <a:rPr lang="en-US" dirty="0"/>
            </a:br>
            <a:r>
              <a:rPr lang="en-US" dirty="0"/>
              <a:t>$</a:t>
            </a:r>
            <a:r>
              <a:rPr lang="en-US" dirty="0" err="1"/>
              <a:t>RunspacePool</a:t>
            </a:r>
            <a:r>
              <a:rPr lang="en-US" dirty="0"/>
              <a:t> = [</a:t>
            </a:r>
            <a:r>
              <a:rPr lang="en-US" dirty="0" err="1"/>
              <a:t>runspacefactory</a:t>
            </a:r>
            <a:r>
              <a:rPr lang="en-US" dirty="0"/>
              <a:t>]::</a:t>
            </a:r>
            <a:r>
              <a:rPr lang="en-US" dirty="0" err="1"/>
              <a:t>CreateRunspacePool</a:t>
            </a:r>
            <a:r>
              <a:rPr lang="en-US" dirty="0"/>
              <a:t>(1, 5) </a:t>
            </a:r>
            <a:br>
              <a:rPr lang="en-US" dirty="0"/>
            </a:br>
            <a:r>
              <a:rPr lang="en-US" dirty="0"/>
              <a:t>$</a:t>
            </a:r>
            <a:r>
              <a:rPr lang="en-US" dirty="0" err="1"/>
              <a:t>RunspacePool.Open</a:t>
            </a:r>
            <a:r>
              <a:rPr lang="en-US" dirty="0"/>
              <a:t>()</a:t>
            </a:r>
            <a:br>
              <a:rPr lang="en-US" dirty="0"/>
            </a:br>
            <a:br>
              <a:rPr lang="en-US" dirty="0"/>
            </a:br>
            <a:r>
              <a:rPr lang="en-US" dirty="0"/>
              <a:t>$PowerShell = [</a:t>
            </a:r>
            <a:r>
              <a:rPr lang="en-US" dirty="0" err="1"/>
              <a:t>powershell</a:t>
            </a:r>
            <a:r>
              <a:rPr lang="en-US" dirty="0"/>
              <a:t>]::Create()</a:t>
            </a:r>
            <a:br>
              <a:rPr lang="en-US" dirty="0"/>
            </a:br>
            <a:r>
              <a:rPr lang="en-US" dirty="0"/>
              <a:t>$</a:t>
            </a:r>
            <a:r>
              <a:rPr lang="en-US" dirty="0" err="1"/>
              <a:t>PowerShell.Runspace.Name</a:t>
            </a:r>
            <a:r>
              <a:rPr lang="en-US" dirty="0"/>
              <a:t> = "Name"</a:t>
            </a:r>
            <a:br>
              <a:rPr lang="en-US" dirty="0"/>
            </a:br>
            <a:r>
              <a:rPr lang="en-US" dirty="0"/>
              <a:t>$</a:t>
            </a:r>
            <a:r>
              <a:rPr lang="en-US" dirty="0" err="1"/>
              <a:t>PowerShell.RunspacePool</a:t>
            </a:r>
            <a:r>
              <a:rPr lang="en-US" dirty="0"/>
              <a:t> = $</a:t>
            </a:r>
            <a:r>
              <a:rPr lang="en-US" dirty="0" err="1"/>
              <a:t>RunspacePool</a:t>
            </a:r>
            <a:br>
              <a:rPr lang="en-US" dirty="0"/>
            </a:br>
            <a:r>
              <a:rPr lang="en-US" dirty="0"/>
              <a:t>$</a:t>
            </a:r>
            <a:r>
              <a:rPr lang="en-US" dirty="0" err="1"/>
              <a:t>PowerShell.AddScript</a:t>
            </a:r>
            <a:r>
              <a:rPr lang="en-US" dirty="0"/>
              <a:t>({</a:t>
            </a:r>
            <a:br>
              <a:rPr lang="en-US" dirty="0"/>
            </a:br>
            <a:r>
              <a:rPr lang="en-US" dirty="0"/>
              <a:t>	## DO STUFF</a:t>
            </a:r>
            <a:br>
              <a:rPr lang="en-US" dirty="0"/>
            </a:br>
            <a:r>
              <a:rPr lang="en-US" dirty="0"/>
              <a:t>})</a:t>
            </a:r>
            <a:br>
              <a:rPr lang="en-US" dirty="0"/>
            </a:br>
            <a:r>
              <a:rPr lang="en-US" dirty="0"/>
              <a:t>$</a:t>
            </a:r>
            <a:r>
              <a:rPr lang="en-US" dirty="0" err="1"/>
              <a:t>PowerShell.BeginInvoke</a:t>
            </a:r>
            <a:r>
              <a:rPr lang="en-US" dirty="0"/>
              <a:t>()</a:t>
            </a:r>
            <a:br>
              <a:rPr lang="en-US" dirty="0"/>
            </a:br>
            <a:br>
              <a:rPr lang="en-US" dirty="0"/>
            </a:br>
            <a:r>
              <a:rPr lang="en-US" dirty="0"/>
              <a:t>## More information</a:t>
            </a:r>
            <a:br>
              <a:rPr lang="en-US" dirty="0"/>
            </a:br>
            <a:r>
              <a:rPr lang="en-US" dirty="0"/>
              <a:t>https://devblogs.microsoft.com/scripting/beginning-use-of-powershell-runspaces-part-1/</a:t>
            </a:r>
          </a:p>
          <a:p>
            <a:endParaRPr lang="en-US" dirty="0"/>
          </a:p>
        </p:txBody>
      </p:sp>
    </p:spTree>
    <p:extLst>
      <p:ext uri="{BB962C8B-B14F-4D97-AF65-F5344CB8AC3E}">
        <p14:creationId xmlns:p14="http://schemas.microsoft.com/office/powerpoint/2010/main" val="385859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738F1C-653C-4209-983F-5BF96FE84D85}"/>
              </a:ext>
            </a:extLst>
          </p:cNvPr>
          <p:cNvSpPr>
            <a:spLocks noGrp="1"/>
          </p:cNvSpPr>
          <p:nvPr>
            <p:ph type="body" idx="1"/>
          </p:nvPr>
        </p:nvSpPr>
        <p:spPr/>
        <p:txBody>
          <a:bodyPr/>
          <a:lstStyle/>
          <a:p>
            <a:r>
              <a:rPr lang="en-US" dirty="0"/>
              <a:t>Jobs, Workflows, and </a:t>
            </a:r>
            <a:r>
              <a:rPr lang="en-US" dirty="0" err="1"/>
              <a:t>RunSpaces</a:t>
            </a:r>
            <a:endParaRPr lang="en-US" dirty="0"/>
          </a:p>
        </p:txBody>
      </p:sp>
    </p:spTree>
    <p:extLst>
      <p:ext uri="{BB962C8B-B14F-4D97-AF65-F5344CB8AC3E}">
        <p14:creationId xmlns:p14="http://schemas.microsoft.com/office/powerpoint/2010/main" val="2043267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A29E5-790A-4C35-B393-BE4B3ACC6498}"/>
              </a:ext>
            </a:extLst>
          </p:cNvPr>
          <p:cNvSpPr>
            <a:spLocks noGrp="1"/>
          </p:cNvSpPr>
          <p:nvPr>
            <p:ph type="title"/>
          </p:nvPr>
        </p:nvSpPr>
        <p:spPr/>
        <p:txBody>
          <a:bodyPr/>
          <a:lstStyle/>
          <a:p>
            <a:r>
              <a:rPr lang="en-US" dirty="0"/>
              <a:t>Why, When, and how many “threads”?</a:t>
            </a:r>
          </a:p>
        </p:txBody>
      </p:sp>
      <p:sp>
        <p:nvSpPr>
          <p:cNvPr id="5" name="Content Placeholder 4">
            <a:extLst>
              <a:ext uri="{FF2B5EF4-FFF2-40B4-BE49-F238E27FC236}">
                <a16:creationId xmlns:a16="http://schemas.microsoft.com/office/drawing/2014/main" id="{9008D69E-2E2C-4E3C-B4C6-68A126C4552A}"/>
              </a:ext>
            </a:extLst>
          </p:cNvPr>
          <p:cNvSpPr>
            <a:spLocks noGrp="1"/>
          </p:cNvSpPr>
          <p:nvPr>
            <p:ph idx="1"/>
          </p:nvPr>
        </p:nvSpPr>
        <p:spPr/>
        <p:txBody>
          <a:bodyPr/>
          <a:lstStyle/>
          <a:p>
            <a:r>
              <a:rPr lang="en-US" dirty="0"/>
              <a:t>ROI Calculation</a:t>
            </a:r>
          </a:p>
          <a:p>
            <a:pPr lvl="1"/>
            <a:r>
              <a:rPr lang="en-US" dirty="0"/>
              <a:t>Jobs, </a:t>
            </a:r>
            <a:r>
              <a:rPr lang="en-US" dirty="0" err="1"/>
              <a:t>Runspaces</a:t>
            </a:r>
            <a:r>
              <a:rPr lang="en-US" dirty="0"/>
              <a:t>, and Workflows take time to properly implement</a:t>
            </a:r>
          </a:p>
          <a:p>
            <a:pPr lvl="1"/>
            <a:r>
              <a:rPr lang="en-US" dirty="0"/>
              <a:t>Multi-threaded code can be harder to read and understand (not by much though)</a:t>
            </a:r>
          </a:p>
          <a:p>
            <a:pPr lvl="1"/>
            <a:r>
              <a:rPr lang="en-US" dirty="0"/>
              <a:t>Increased coding overhead may outweigh the benefit of a faster run</a:t>
            </a:r>
          </a:p>
          <a:p>
            <a:r>
              <a:rPr lang="en-US" dirty="0"/>
              <a:t>How many threads will you benefit from?</a:t>
            </a:r>
          </a:p>
          <a:p>
            <a:pPr lvl="1"/>
            <a:r>
              <a:rPr lang="en-US" dirty="0"/>
              <a:t>It depends…</a:t>
            </a:r>
          </a:p>
          <a:p>
            <a:pPr lvl="1"/>
            <a:r>
              <a:rPr lang="en-US" dirty="0"/>
              <a:t>Consider all resources your threads will access (CPU, Disk, Network, </a:t>
            </a:r>
            <a:r>
              <a:rPr lang="en-US" dirty="0" err="1"/>
              <a:t>etc</a:t>
            </a:r>
            <a:r>
              <a:rPr lang="en-US" dirty="0"/>
              <a:t>…) and use the most constrained resources as your “limit”</a:t>
            </a:r>
          </a:p>
          <a:p>
            <a:pPr lvl="1"/>
            <a:r>
              <a:rPr lang="en-US" dirty="0"/>
              <a:t>Number of Logical processors – 1 (n-1) is a good place to start if no other constraints exist</a:t>
            </a:r>
          </a:p>
          <a:p>
            <a:pPr lvl="1"/>
            <a:endParaRPr lang="en-US" dirty="0"/>
          </a:p>
        </p:txBody>
      </p:sp>
    </p:spTree>
    <p:extLst>
      <p:ext uri="{BB962C8B-B14F-4D97-AF65-F5344CB8AC3E}">
        <p14:creationId xmlns:p14="http://schemas.microsoft.com/office/powerpoint/2010/main" val="3317825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14B0-A6F0-4242-8F80-E001D9043721}"/>
              </a:ext>
            </a:extLst>
          </p:cNvPr>
          <p:cNvSpPr>
            <a:spLocks noGrp="1"/>
          </p:cNvSpPr>
          <p:nvPr>
            <p:ph type="title"/>
          </p:nvPr>
        </p:nvSpPr>
        <p:spPr/>
        <p:txBody>
          <a:bodyPr/>
          <a:lstStyle/>
          <a:p>
            <a:r>
              <a:rPr lang="en-US" dirty="0"/>
              <a:t>Measure once, cut twice</a:t>
            </a:r>
          </a:p>
        </p:txBody>
      </p:sp>
      <p:sp>
        <p:nvSpPr>
          <p:cNvPr id="3" name="Content Placeholder 2">
            <a:extLst>
              <a:ext uri="{FF2B5EF4-FFF2-40B4-BE49-F238E27FC236}">
                <a16:creationId xmlns:a16="http://schemas.microsoft.com/office/drawing/2014/main" id="{369E1573-A8CD-4BB9-8D73-C867E3C2612A}"/>
              </a:ext>
            </a:extLst>
          </p:cNvPr>
          <p:cNvSpPr>
            <a:spLocks noGrp="1"/>
          </p:cNvSpPr>
          <p:nvPr>
            <p:ph idx="1"/>
          </p:nvPr>
        </p:nvSpPr>
        <p:spPr/>
        <p:txBody>
          <a:bodyPr/>
          <a:lstStyle/>
          <a:p>
            <a:r>
              <a:rPr lang="en-US" dirty="0"/>
              <a:t>Save frequently used object properties to a variable</a:t>
            </a:r>
          </a:p>
          <a:p>
            <a:pPr lvl="1"/>
            <a:r>
              <a:rPr lang="en-US" dirty="0"/>
              <a:t>This: </a:t>
            </a:r>
            <a:br>
              <a:rPr lang="en-US" dirty="0"/>
            </a:br>
            <a:r>
              <a:rPr lang="en-US" dirty="0">
                <a:solidFill>
                  <a:srgbClr val="FF0000"/>
                </a:solidFill>
              </a:rPr>
              <a:t>    $</a:t>
            </a:r>
            <a:r>
              <a:rPr lang="en-US" dirty="0" err="1">
                <a:solidFill>
                  <a:srgbClr val="FF0000"/>
                </a:solidFill>
              </a:rPr>
              <a:t>arrayCount</a:t>
            </a:r>
            <a:r>
              <a:rPr lang="en-US" dirty="0">
                <a:solidFill>
                  <a:srgbClr val="FF0000"/>
                </a:solidFill>
              </a:rPr>
              <a:t> = $</a:t>
            </a:r>
            <a:r>
              <a:rPr lang="en-US" dirty="0" err="1">
                <a:solidFill>
                  <a:srgbClr val="FF0000"/>
                </a:solidFill>
              </a:rPr>
              <a:t>array.Count</a:t>
            </a:r>
            <a:br>
              <a:rPr lang="en-US" dirty="0">
                <a:solidFill>
                  <a:srgbClr val="FF0000"/>
                </a:solidFill>
              </a:rPr>
            </a:br>
            <a:r>
              <a:rPr lang="en-US" dirty="0">
                <a:solidFill>
                  <a:srgbClr val="FF0000"/>
                </a:solidFill>
              </a:rPr>
              <a:t>    for($</a:t>
            </a:r>
            <a:r>
              <a:rPr lang="en-US" dirty="0" err="1">
                <a:solidFill>
                  <a:srgbClr val="FF0000"/>
                </a:solidFill>
              </a:rPr>
              <a:t>i</a:t>
            </a:r>
            <a:r>
              <a:rPr lang="en-US" dirty="0">
                <a:solidFill>
                  <a:srgbClr val="FF0000"/>
                </a:solidFill>
              </a:rPr>
              <a:t> = 0; $</a:t>
            </a:r>
            <a:r>
              <a:rPr lang="en-US" dirty="0" err="1">
                <a:solidFill>
                  <a:srgbClr val="FF0000"/>
                </a:solidFill>
              </a:rPr>
              <a:t>i</a:t>
            </a:r>
            <a:r>
              <a:rPr lang="en-US" dirty="0">
                <a:solidFill>
                  <a:srgbClr val="FF0000"/>
                </a:solidFill>
              </a:rPr>
              <a:t> &lt; $</a:t>
            </a:r>
            <a:r>
              <a:rPr lang="en-US" dirty="0" err="1">
                <a:solidFill>
                  <a:srgbClr val="FF0000"/>
                </a:solidFill>
              </a:rPr>
              <a:t>arrayCount</a:t>
            </a:r>
            <a:r>
              <a:rPr lang="en-US" dirty="0">
                <a:solidFill>
                  <a:srgbClr val="FF0000"/>
                </a:solidFill>
              </a:rPr>
              <a:t>; $</a:t>
            </a:r>
            <a:r>
              <a:rPr lang="en-US" dirty="0" err="1">
                <a:solidFill>
                  <a:srgbClr val="FF0000"/>
                </a:solidFill>
              </a:rPr>
              <a:t>i</a:t>
            </a:r>
            <a:r>
              <a:rPr lang="en-US" dirty="0">
                <a:solidFill>
                  <a:srgbClr val="FF0000"/>
                </a:solidFill>
              </a:rPr>
              <a:t>++)</a:t>
            </a:r>
          </a:p>
          <a:p>
            <a:pPr lvl="1"/>
            <a:r>
              <a:rPr lang="en-US" dirty="0"/>
              <a:t>Vs This: </a:t>
            </a:r>
            <a:br>
              <a:rPr lang="en-US" dirty="0"/>
            </a:br>
            <a:r>
              <a:rPr lang="en-US" dirty="0">
                <a:solidFill>
                  <a:schemeClr val="accent5"/>
                </a:solidFill>
              </a:rPr>
              <a:t>    </a:t>
            </a:r>
            <a:r>
              <a:rPr lang="en-US" dirty="0">
                <a:solidFill>
                  <a:srgbClr val="FF0000"/>
                </a:solidFill>
              </a:rPr>
              <a:t>for($</a:t>
            </a:r>
            <a:r>
              <a:rPr lang="en-US" dirty="0" err="1">
                <a:solidFill>
                  <a:srgbClr val="FF0000"/>
                </a:solidFill>
              </a:rPr>
              <a:t>i</a:t>
            </a:r>
            <a:r>
              <a:rPr lang="en-US" dirty="0">
                <a:solidFill>
                  <a:srgbClr val="FF0000"/>
                </a:solidFill>
              </a:rPr>
              <a:t> = 0; $</a:t>
            </a:r>
            <a:r>
              <a:rPr lang="en-US" dirty="0" err="1">
                <a:solidFill>
                  <a:srgbClr val="FF0000"/>
                </a:solidFill>
              </a:rPr>
              <a:t>i</a:t>
            </a:r>
            <a:r>
              <a:rPr lang="en-US" dirty="0">
                <a:solidFill>
                  <a:srgbClr val="FF0000"/>
                </a:solidFill>
              </a:rPr>
              <a:t> &lt; $</a:t>
            </a:r>
            <a:r>
              <a:rPr lang="en-US" dirty="0" err="1">
                <a:solidFill>
                  <a:srgbClr val="FF0000"/>
                </a:solidFill>
              </a:rPr>
              <a:t>array.count</a:t>
            </a:r>
            <a:r>
              <a:rPr lang="en-US" dirty="0">
                <a:solidFill>
                  <a:srgbClr val="FF0000"/>
                </a:solidFill>
              </a:rPr>
              <a:t>; $</a:t>
            </a:r>
            <a:r>
              <a:rPr lang="en-US" dirty="0" err="1">
                <a:solidFill>
                  <a:srgbClr val="FF0000"/>
                </a:solidFill>
              </a:rPr>
              <a:t>i</a:t>
            </a:r>
            <a:r>
              <a:rPr lang="en-US" dirty="0">
                <a:solidFill>
                  <a:srgbClr val="FF0000"/>
                </a:solidFill>
              </a:rPr>
              <a:t>++)</a:t>
            </a:r>
          </a:p>
          <a:p>
            <a:r>
              <a:rPr lang="en-US" dirty="0"/>
              <a:t>Each time you extract an object property, </a:t>
            </a:r>
            <a:r>
              <a:rPr lang="en-US" strike="sngStrike" dirty="0"/>
              <a:t>God kills a kitten</a:t>
            </a:r>
            <a:r>
              <a:rPr lang="en-US" dirty="0"/>
              <a:t> PowerShell re-evaluates the property value</a:t>
            </a:r>
          </a:p>
        </p:txBody>
      </p:sp>
    </p:spTree>
    <p:extLst>
      <p:ext uri="{BB962C8B-B14F-4D97-AF65-F5344CB8AC3E}">
        <p14:creationId xmlns:p14="http://schemas.microsoft.com/office/powerpoint/2010/main" val="827092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34D5-89CC-486D-8D30-D268F590CEAB}"/>
              </a:ext>
            </a:extLst>
          </p:cNvPr>
          <p:cNvSpPr>
            <a:spLocks noGrp="1"/>
          </p:cNvSpPr>
          <p:nvPr>
            <p:ph type="title"/>
          </p:nvPr>
        </p:nvSpPr>
        <p:spPr/>
        <p:txBody>
          <a:bodyPr/>
          <a:lstStyle/>
          <a:p>
            <a:r>
              <a:rPr lang="en-US" dirty="0"/>
              <a:t>Just like English…  left to right, top to butt</a:t>
            </a:r>
          </a:p>
        </p:txBody>
      </p:sp>
      <p:sp>
        <p:nvSpPr>
          <p:cNvPr id="3" name="Content Placeholder 2">
            <a:extLst>
              <a:ext uri="{FF2B5EF4-FFF2-40B4-BE49-F238E27FC236}">
                <a16:creationId xmlns:a16="http://schemas.microsoft.com/office/drawing/2014/main" id="{3D64E533-12A9-47B6-B535-0B360FE52372}"/>
              </a:ext>
            </a:extLst>
          </p:cNvPr>
          <p:cNvSpPr>
            <a:spLocks noGrp="1"/>
          </p:cNvSpPr>
          <p:nvPr>
            <p:ph idx="1"/>
          </p:nvPr>
        </p:nvSpPr>
        <p:spPr/>
        <p:txBody>
          <a:bodyPr/>
          <a:lstStyle/>
          <a:p>
            <a:r>
              <a:rPr lang="en-US" dirty="0"/>
              <a:t>PowerShell, like most programming languages, interprets condition checks (for, if, case, </a:t>
            </a:r>
            <a:r>
              <a:rPr lang="en-US" dirty="0" err="1"/>
              <a:t>etc</a:t>
            </a:r>
            <a:r>
              <a:rPr lang="en-US" dirty="0"/>
              <a:t>) left to right and top to bottom</a:t>
            </a:r>
          </a:p>
          <a:p>
            <a:r>
              <a:rPr lang="en-US" dirty="0"/>
              <a:t>Put your most likely result as far top-left as possible</a:t>
            </a:r>
          </a:p>
          <a:p>
            <a:r>
              <a:rPr lang="en-US" dirty="0"/>
              <a:t>Don’t forget about order of operations (parentheses) which may affect evaluation order</a:t>
            </a:r>
          </a:p>
        </p:txBody>
      </p:sp>
    </p:spTree>
    <p:extLst>
      <p:ext uri="{BB962C8B-B14F-4D97-AF65-F5344CB8AC3E}">
        <p14:creationId xmlns:p14="http://schemas.microsoft.com/office/powerpoint/2010/main" val="2133300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F13B-B486-4D58-AC11-EF569A250CF3}"/>
              </a:ext>
            </a:extLst>
          </p:cNvPr>
          <p:cNvSpPr>
            <a:spLocks noGrp="1"/>
          </p:cNvSpPr>
          <p:nvPr>
            <p:ph type="title"/>
          </p:nvPr>
        </p:nvSpPr>
        <p:spPr/>
        <p:txBody>
          <a:bodyPr/>
          <a:lstStyle/>
          <a:p>
            <a:r>
              <a:rPr lang="en-US" dirty="0"/>
              <a:t>Don’t forget to take a break!</a:t>
            </a:r>
          </a:p>
        </p:txBody>
      </p:sp>
      <p:sp>
        <p:nvSpPr>
          <p:cNvPr id="3" name="Content Placeholder 2">
            <a:extLst>
              <a:ext uri="{FF2B5EF4-FFF2-40B4-BE49-F238E27FC236}">
                <a16:creationId xmlns:a16="http://schemas.microsoft.com/office/drawing/2014/main" id="{2BA8EF60-3C77-4DA2-B0A7-AAD5862A13D6}"/>
              </a:ext>
            </a:extLst>
          </p:cNvPr>
          <p:cNvSpPr>
            <a:spLocks noGrp="1"/>
          </p:cNvSpPr>
          <p:nvPr>
            <p:ph idx="1"/>
          </p:nvPr>
        </p:nvSpPr>
        <p:spPr/>
        <p:txBody>
          <a:bodyPr>
            <a:normAutofit lnSpcReduction="10000"/>
          </a:bodyPr>
          <a:lstStyle/>
          <a:p>
            <a:r>
              <a:rPr lang="en-US" dirty="0"/>
              <a:t>Use the break statement in loops if you don’t need to iterate through every result</a:t>
            </a:r>
          </a:p>
          <a:p>
            <a:pPr lvl="1"/>
            <a:r>
              <a:rPr lang="en-US" dirty="0"/>
              <a:t>No reason to keep looking if you’ve found what your looking for</a:t>
            </a:r>
          </a:p>
          <a:p>
            <a:pPr lvl="1"/>
            <a:r>
              <a:rPr lang="en-US" dirty="0"/>
              <a:t>Multiple breaks can be referenced by labels</a:t>
            </a:r>
          </a:p>
          <a:p>
            <a:pPr lvl="1"/>
            <a:r>
              <a:rPr lang="en-US" dirty="0"/>
              <a:t>:label1 for($</a:t>
            </a:r>
            <a:r>
              <a:rPr lang="en-US" dirty="0" err="1"/>
              <a:t>i</a:t>
            </a:r>
            <a:r>
              <a:rPr lang="en-US" dirty="0"/>
              <a:t> = 0; $</a:t>
            </a:r>
            <a:r>
              <a:rPr lang="en-US" dirty="0" err="1"/>
              <a:t>i</a:t>
            </a:r>
            <a:r>
              <a:rPr lang="en-US" dirty="0"/>
              <a:t> –</a:t>
            </a:r>
            <a:r>
              <a:rPr lang="en-US" dirty="0" err="1"/>
              <a:t>lt</a:t>
            </a:r>
            <a:r>
              <a:rPr lang="en-US" dirty="0"/>
              <a:t> 5; $</a:t>
            </a:r>
            <a:r>
              <a:rPr lang="en-US" dirty="0" err="1"/>
              <a:t>i</a:t>
            </a:r>
            <a:r>
              <a:rPr lang="en-US" dirty="0"/>
              <a:t>++) {</a:t>
            </a:r>
          </a:p>
          <a:p>
            <a:pPr marL="457200" lvl="1" indent="0">
              <a:buNone/>
            </a:pPr>
            <a:r>
              <a:rPr lang="en-US" dirty="0"/>
              <a:t>	:label2 for ($j = 0; $j –</a:t>
            </a:r>
            <a:r>
              <a:rPr lang="en-US" dirty="0" err="1"/>
              <a:t>lt</a:t>
            </a:r>
            <a:r>
              <a:rPr lang="en-US" dirty="0"/>
              <a:t> 10; $</a:t>
            </a:r>
            <a:r>
              <a:rPr lang="en-US" dirty="0" err="1"/>
              <a:t>j++</a:t>
            </a:r>
            <a:r>
              <a:rPr lang="en-US" dirty="0"/>
              <a:t>) {</a:t>
            </a:r>
          </a:p>
          <a:p>
            <a:pPr marL="457200" lvl="1" indent="0">
              <a:buNone/>
            </a:pPr>
            <a:r>
              <a:rPr lang="en-US" dirty="0"/>
              <a:t>		if ($j –eq 5) {</a:t>
            </a:r>
          </a:p>
          <a:p>
            <a:pPr marL="457200" lvl="1" indent="0">
              <a:buNone/>
            </a:pPr>
            <a:r>
              <a:rPr lang="en-US" dirty="0"/>
              <a:t>			break label2</a:t>
            </a:r>
          </a:p>
          <a:p>
            <a:pPr marL="457200" lvl="1" indent="0">
              <a:buNone/>
            </a:pPr>
            <a:r>
              <a:rPr lang="en-US" dirty="0"/>
              <a:t>		}</a:t>
            </a:r>
          </a:p>
          <a:p>
            <a:pPr marL="457200" lvl="1" indent="0">
              <a:buNone/>
            </a:pPr>
            <a:r>
              <a:rPr lang="en-US" dirty="0"/>
              <a:t>	if ($</a:t>
            </a:r>
            <a:r>
              <a:rPr lang="en-US" dirty="0" err="1"/>
              <a:t>i</a:t>
            </a:r>
            <a:r>
              <a:rPr lang="en-US" dirty="0"/>
              <a:t> = 2) {</a:t>
            </a:r>
          </a:p>
          <a:p>
            <a:pPr marL="457200" lvl="1" indent="0">
              <a:buNone/>
            </a:pPr>
            <a:r>
              <a:rPr lang="en-US" dirty="0"/>
              <a:t>		break label1</a:t>
            </a:r>
          </a:p>
          <a:p>
            <a:pPr marL="457200" lvl="1" indent="0">
              <a:buNone/>
            </a:pPr>
            <a:r>
              <a:rPr lang="en-US" dirty="0"/>
              <a:t>	}</a:t>
            </a:r>
          </a:p>
          <a:p>
            <a:pPr marL="457200" lvl="1" indent="0">
              <a:buNone/>
            </a:pPr>
            <a:r>
              <a:rPr lang="en-US" dirty="0"/>
              <a:t>}</a:t>
            </a:r>
          </a:p>
        </p:txBody>
      </p:sp>
    </p:spTree>
    <p:extLst>
      <p:ext uri="{BB962C8B-B14F-4D97-AF65-F5344CB8AC3E}">
        <p14:creationId xmlns:p14="http://schemas.microsoft.com/office/powerpoint/2010/main" val="3358966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D35-451A-495F-BC63-515D325C1F88}"/>
              </a:ext>
            </a:extLst>
          </p:cNvPr>
          <p:cNvSpPr>
            <a:spLocks noGrp="1"/>
          </p:cNvSpPr>
          <p:nvPr>
            <p:ph type="title"/>
          </p:nvPr>
        </p:nvSpPr>
        <p:spPr/>
        <p:txBody>
          <a:bodyPr>
            <a:normAutofit/>
          </a:bodyPr>
          <a:lstStyle/>
          <a:p>
            <a:r>
              <a:rPr lang="en-US" dirty="0"/>
              <a:t>Measuring performance</a:t>
            </a:r>
          </a:p>
        </p:txBody>
      </p:sp>
      <p:sp>
        <p:nvSpPr>
          <p:cNvPr id="3" name="Content Placeholder 2">
            <a:extLst>
              <a:ext uri="{FF2B5EF4-FFF2-40B4-BE49-F238E27FC236}">
                <a16:creationId xmlns:a16="http://schemas.microsoft.com/office/drawing/2014/main" id="{459C11D1-70BA-4FCC-A456-173D5BE706EA}"/>
              </a:ext>
            </a:extLst>
          </p:cNvPr>
          <p:cNvSpPr>
            <a:spLocks noGrp="1"/>
          </p:cNvSpPr>
          <p:nvPr>
            <p:ph idx="1"/>
          </p:nvPr>
        </p:nvSpPr>
        <p:spPr/>
        <p:txBody>
          <a:bodyPr/>
          <a:lstStyle/>
          <a:p>
            <a:r>
              <a:rPr lang="en-US" dirty="0"/>
              <a:t>Measure-Command</a:t>
            </a:r>
          </a:p>
          <a:p>
            <a:pPr lvl="1"/>
            <a:r>
              <a:rPr lang="en-US" dirty="0"/>
              <a:t>Works in *almost* all cases</a:t>
            </a:r>
          </a:p>
          <a:p>
            <a:r>
              <a:rPr lang="en-US" dirty="0"/>
              <a:t>Get-Date … Do Stuff … Get-Date</a:t>
            </a:r>
          </a:p>
          <a:p>
            <a:r>
              <a:rPr lang="en-US" dirty="0"/>
              <a:t>[</a:t>
            </a:r>
            <a:r>
              <a:rPr lang="en-US" dirty="0" err="1"/>
              <a:t>System.Diagnostics.Stopwatch</a:t>
            </a:r>
            <a:r>
              <a:rPr lang="en-US" dirty="0"/>
              <a:t>]</a:t>
            </a:r>
          </a:p>
          <a:p>
            <a:r>
              <a:rPr lang="en-US" dirty="0"/>
              <a:t>Trace-Command (Deep end of the pool)</a:t>
            </a:r>
          </a:p>
        </p:txBody>
      </p:sp>
    </p:spTree>
    <p:extLst>
      <p:ext uri="{BB962C8B-B14F-4D97-AF65-F5344CB8AC3E}">
        <p14:creationId xmlns:p14="http://schemas.microsoft.com/office/powerpoint/2010/main" val="3418385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BEAE50-81BD-472F-8602-D982205129BA}"/>
              </a:ext>
            </a:extLst>
          </p:cNvPr>
          <p:cNvSpPr>
            <a:spLocks noGrp="1"/>
          </p:cNvSpPr>
          <p:nvPr>
            <p:ph type="body" idx="1"/>
          </p:nvPr>
        </p:nvSpPr>
        <p:spPr/>
        <p:txBody>
          <a:bodyPr/>
          <a:lstStyle/>
          <a:p>
            <a:r>
              <a:rPr lang="en-US" dirty="0"/>
              <a:t>Trace-Command</a:t>
            </a:r>
          </a:p>
        </p:txBody>
      </p:sp>
    </p:spTree>
    <p:extLst>
      <p:ext uri="{BB962C8B-B14F-4D97-AF65-F5344CB8AC3E}">
        <p14:creationId xmlns:p14="http://schemas.microsoft.com/office/powerpoint/2010/main" val="82348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582E55FC-86B4-425E-8097-99B2DCE0EDA8}"/>
              </a:ext>
            </a:extLst>
          </p:cNvPr>
          <p:cNvPicPr>
            <a:picLocks noGrp="1" noChangeAspect="1"/>
          </p:cNvPicPr>
          <p:nvPr>
            <p:ph idx="1"/>
          </p:nvPr>
        </p:nvPicPr>
        <p:blipFill>
          <a:blip r:embed="rId3"/>
          <a:stretch>
            <a:fillRect/>
          </a:stretch>
        </p:blipFill>
        <p:spPr>
          <a:xfrm>
            <a:off x="4851400" y="2286000"/>
            <a:ext cx="6959600" cy="3914775"/>
          </a:xfrm>
        </p:spPr>
      </p:pic>
      <p:sp>
        <p:nvSpPr>
          <p:cNvPr id="4" name="TextBox 3">
            <a:extLst>
              <a:ext uri="{FF2B5EF4-FFF2-40B4-BE49-F238E27FC236}">
                <a16:creationId xmlns:a16="http://schemas.microsoft.com/office/drawing/2014/main" id="{4CEF9C7E-E229-4E42-A202-8FD479FD93C8}"/>
              </a:ext>
            </a:extLst>
          </p:cNvPr>
          <p:cNvSpPr txBox="1"/>
          <p:nvPr/>
        </p:nvSpPr>
        <p:spPr>
          <a:xfrm>
            <a:off x="304800" y="381000"/>
            <a:ext cx="7924800" cy="3416320"/>
          </a:xfrm>
          <a:prstGeom prst="rect">
            <a:avLst/>
          </a:prstGeom>
          <a:noFill/>
        </p:spPr>
        <p:txBody>
          <a:bodyPr wrap="square" rtlCol="0">
            <a:spAutoFit/>
          </a:bodyPr>
          <a:lstStyle/>
          <a:p>
            <a:r>
              <a:rPr lang="en-US" sz="5400" dirty="0"/>
              <a:t>Okay jokers…</a:t>
            </a:r>
          </a:p>
          <a:p>
            <a:r>
              <a:rPr lang="en-US" sz="5400" dirty="0"/>
              <a:t>How do we </a:t>
            </a:r>
            <a:r>
              <a:rPr lang="en-US" sz="5400" i="1" dirty="0"/>
              <a:t>actually</a:t>
            </a:r>
            <a:r>
              <a:rPr lang="en-US" sz="5400" dirty="0"/>
              <a:t> increase </a:t>
            </a:r>
          </a:p>
          <a:p>
            <a:r>
              <a:rPr lang="en-US" sz="5400" dirty="0"/>
              <a:t>performance?</a:t>
            </a:r>
          </a:p>
        </p:txBody>
      </p:sp>
    </p:spTree>
    <p:extLst>
      <p:ext uri="{BB962C8B-B14F-4D97-AF65-F5344CB8AC3E}">
        <p14:creationId xmlns:p14="http://schemas.microsoft.com/office/powerpoint/2010/main" val="2895278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E887E91-F94E-4ACE-8815-B5BA611C8F59}"/>
              </a:ext>
            </a:extLst>
          </p:cNvPr>
          <p:cNvSpPr>
            <a:spLocks noGrp="1"/>
          </p:cNvSpPr>
          <p:nvPr>
            <p:ph type="title"/>
          </p:nvPr>
        </p:nvSpPr>
        <p:spPr/>
        <p:txBody>
          <a:bodyPr/>
          <a:lstStyle/>
          <a:p>
            <a:r>
              <a:rPr lang="en-US" dirty="0"/>
              <a:t>Disclaimer</a:t>
            </a:r>
          </a:p>
        </p:txBody>
      </p:sp>
      <p:sp>
        <p:nvSpPr>
          <p:cNvPr id="15" name="Content Placeholder 14">
            <a:extLst>
              <a:ext uri="{FF2B5EF4-FFF2-40B4-BE49-F238E27FC236}">
                <a16:creationId xmlns:a16="http://schemas.microsoft.com/office/drawing/2014/main" id="{33742D60-BF36-422E-AF38-B3A1C4423AB0}"/>
              </a:ext>
            </a:extLst>
          </p:cNvPr>
          <p:cNvSpPr>
            <a:spLocks noGrp="1"/>
          </p:cNvSpPr>
          <p:nvPr>
            <p:ph idx="1"/>
          </p:nvPr>
        </p:nvSpPr>
        <p:spPr/>
        <p:txBody>
          <a:bodyPr/>
          <a:lstStyle/>
          <a:p>
            <a:r>
              <a:rPr lang="en-US" dirty="0"/>
              <a:t>PowerShell performance is often relative and situational</a:t>
            </a:r>
          </a:p>
          <a:p>
            <a:pPr lvl="1"/>
            <a:r>
              <a:rPr lang="en-US" dirty="0"/>
              <a:t>What worked last time may not work this time</a:t>
            </a:r>
          </a:p>
          <a:p>
            <a:pPr lvl="1"/>
            <a:r>
              <a:rPr lang="en-US" dirty="0"/>
              <a:t>What worked on one machine may not work on the next</a:t>
            </a:r>
          </a:p>
          <a:p>
            <a:pPr lvl="1"/>
            <a:r>
              <a:rPr lang="en-US" dirty="0"/>
              <a:t>What worked when you wrote and tested it 100 times will fail as soon as you put it in production</a:t>
            </a:r>
          </a:p>
          <a:p>
            <a:r>
              <a:rPr lang="en-US" dirty="0"/>
              <a:t>There are almost always exceptions</a:t>
            </a:r>
          </a:p>
        </p:txBody>
      </p:sp>
    </p:spTree>
    <p:extLst>
      <p:ext uri="{BB962C8B-B14F-4D97-AF65-F5344CB8AC3E}">
        <p14:creationId xmlns:p14="http://schemas.microsoft.com/office/powerpoint/2010/main" val="33503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e the source image">
            <a:extLst>
              <a:ext uri="{FF2B5EF4-FFF2-40B4-BE49-F238E27FC236}">
                <a16:creationId xmlns:a16="http://schemas.microsoft.com/office/drawing/2014/main" id="{06035824-1EAD-47E1-B1F4-7B554EEA7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764" y="1009362"/>
            <a:ext cx="7730471" cy="483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714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C371A8-30DF-4CBD-9C63-478BD3960804}"/>
              </a:ext>
            </a:extLst>
          </p:cNvPr>
          <p:cNvSpPr>
            <a:spLocks noGrp="1"/>
          </p:cNvSpPr>
          <p:nvPr>
            <p:ph type="body" idx="1"/>
          </p:nvPr>
        </p:nvSpPr>
        <p:spPr>
          <a:xfrm>
            <a:off x="4400550" y="2014299"/>
            <a:ext cx="7181850" cy="1500187"/>
          </a:xfrm>
        </p:spPr>
        <p:txBody>
          <a:bodyPr/>
          <a:lstStyle/>
          <a:p>
            <a:r>
              <a:rPr lang="en-US" dirty="0"/>
              <a:t>So what about some practical examples?</a:t>
            </a:r>
          </a:p>
        </p:txBody>
      </p:sp>
      <p:sp>
        <p:nvSpPr>
          <p:cNvPr id="3" name="TextBox 2">
            <a:extLst>
              <a:ext uri="{FF2B5EF4-FFF2-40B4-BE49-F238E27FC236}">
                <a16:creationId xmlns:a16="http://schemas.microsoft.com/office/drawing/2014/main" id="{D8649299-618E-4C6B-9653-9CFF0B1B5B2E}"/>
              </a:ext>
            </a:extLst>
          </p:cNvPr>
          <p:cNvSpPr txBox="1"/>
          <p:nvPr/>
        </p:nvSpPr>
        <p:spPr>
          <a:xfrm>
            <a:off x="4400550" y="3491802"/>
            <a:ext cx="7181850" cy="646331"/>
          </a:xfrm>
          <a:prstGeom prst="rect">
            <a:avLst/>
          </a:prstGeom>
          <a:noFill/>
        </p:spPr>
        <p:txBody>
          <a:bodyPr wrap="square" rtlCol="0">
            <a:spAutoFit/>
          </a:bodyPr>
          <a:lstStyle/>
          <a:p>
            <a:r>
              <a:rPr lang="en-US" dirty="0"/>
              <a:t>Let’s pit commands against each other in a brutal deathmatch for our own amusement…</a:t>
            </a:r>
          </a:p>
        </p:txBody>
      </p:sp>
    </p:spTree>
    <p:extLst>
      <p:ext uri="{BB962C8B-B14F-4D97-AF65-F5344CB8AC3E}">
        <p14:creationId xmlns:p14="http://schemas.microsoft.com/office/powerpoint/2010/main" val="55625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2E2B186-459E-4021-BA77-01971DBB4D8F}"/>
              </a:ext>
            </a:extLst>
          </p:cNvPr>
          <p:cNvGraphicFramePr>
            <a:graphicFrameLocks noGrp="1"/>
          </p:cNvGraphicFramePr>
          <p:nvPr>
            <p:extLst>
              <p:ext uri="{D42A27DB-BD31-4B8C-83A1-F6EECF244321}">
                <p14:modId xmlns:p14="http://schemas.microsoft.com/office/powerpoint/2010/main" val="1374542083"/>
              </p:ext>
            </p:extLst>
          </p:nvPr>
        </p:nvGraphicFramePr>
        <p:xfrm>
          <a:off x="2032000" y="439272"/>
          <a:ext cx="8128000" cy="5592184"/>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576900642"/>
                    </a:ext>
                  </a:extLst>
                </a:gridCol>
                <a:gridCol w="1625600">
                  <a:extLst>
                    <a:ext uri="{9D8B030D-6E8A-4147-A177-3AD203B41FA5}">
                      <a16:colId xmlns:a16="http://schemas.microsoft.com/office/drawing/2014/main" val="1481756624"/>
                    </a:ext>
                  </a:extLst>
                </a:gridCol>
                <a:gridCol w="1625600">
                  <a:extLst>
                    <a:ext uri="{9D8B030D-6E8A-4147-A177-3AD203B41FA5}">
                      <a16:colId xmlns:a16="http://schemas.microsoft.com/office/drawing/2014/main" val="347697730"/>
                    </a:ext>
                  </a:extLst>
                </a:gridCol>
                <a:gridCol w="1625600">
                  <a:extLst>
                    <a:ext uri="{9D8B030D-6E8A-4147-A177-3AD203B41FA5}">
                      <a16:colId xmlns:a16="http://schemas.microsoft.com/office/drawing/2014/main" val="2853928950"/>
                    </a:ext>
                  </a:extLst>
                </a:gridCol>
                <a:gridCol w="1625600">
                  <a:extLst>
                    <a:ext uri="{9D8B030D-6E8A-4147-A177-3AD203B41FA5}">
                      <a16:colId xmlns:a16="http://schemas.microsoft.com/office/drawing/2014/main" val="4170473409"/>
                    </a:ext>
                  </a:extLst>
                </a:gridCol>
              </a:tblGrid>
              <a:tr h="1100866">
                <a:tc>
                  <a:txBody>
                    <a:bodyPr/>
                    <a:lstStyle/>
                    <a:p>
                      <a:pPr algn="ctr"/>
                      <a:r>
                        <a:rPr lang="en-US" sz="2400" dirty="0">
                          <a:latin typeface="Gyparody Hv" panose="020B0906060000020004" pitchFamily="34" charset="0"/>
                        </a:rPr>
                        <a:t>LOOP D LOOPS</a:t>
                      </a:r>
                    </a:p>
                  </a:txBody>
                  <a:tcPr anchor="ct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2400" dirty="0">
                          <a:latin typeface="Gyparody Hv" panose="020B0906060000020004" pitchFamily="34" charset="0"/>
                        </a:rPr>
                        <a:t>SIN TAX</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2400" dirty="0">
                          <a:latin typeface="Gyparody Hv"/>
                        </a:rPr>
                        <a:t>GO</a:t>
                      </a:r>
                      <a:endParaRPr lang="en-US" sz="2400" dirty="0">
                        <a:latin typeface="Gyparody Hv" panose="020B0906060000020004" pitchFamily="34" charset="0"/>
                      </a:endParaRPr>
                    </a:p>
                    <a:p>
                      <a:pPr algn="ctr"/>
                      <a:r>
                        <a:rPr lang="en-US" sz="2400" dirty="0">
                          <a:latin typeface="Gyparody Hv" panose="020B0906060000020004" pitchFamily="34" charset="0"/>
                        </a:rPr>
                        <a:t>ARRAY</a:t>
                      </a:r>
                    </a:p>
                    <a:p>
                      <a:pPr algn="ctr"/>
                      <a:r>
                        <a:rPr lang="en-US" sz="2400" dirty="0">
                          <a:latin typeface="Gyparody Hv" panose="020B0906060000020004" pitchFamily="34" charset="0"/>
                        </a:rPr>
                        <a:t>LIST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2400" dirty="0">
                          <a:latin typeface="Gyparody Hv" panose="020B0906060000020004" pitchFamily="34" charset="0"/>
                        </a:rPr>
                        <a:t>STRING</a:t>
                      </a:r>
                    </a:p>
                    <a:p>
                      <a:pPr algn="ctr"/>
                      <a:r>
                        <a:rPr lang="en-US" sz="2400" dirty="0">
                          <a:latin typeface="Gyparody Hv" panose="020B0906060000020004" pitchFamily="34" charset="0"/>
                        </a:rPr>
                        <a:t>BIKINIS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2400" dirty="0">
                          <a:latin typeface="Gyparody Hv" panose="020B0906060000020004" pitchFamily="34" charset="0"/>
                        </a:rPr>
                        <a:t>SAY WHAT?</a:t>
                      </a:r>
                    </a:p>
                  </a:txBody>
                  <a:tcPr anchor="ct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25531050"/>
                  </a:ext>
                </a:extLst>
              </a:tr>
              <a:tr h="1100866">
                <a:tc>
                  <a:txBody>
                    <a:bodyPr/>
                    <a:lstStyle/>
                    <a:p>
                      <a:pPr algn="ctr"/>
                      <a:r>
                        <a:rPr lang="en-US" sz="3600" baseline="0" dirty="0">
                          <a:solidFill>
                            <a:srgbClr val="FFFF00"/>
                          </a:solidFill>
                          <a:latin typeface="Impact" panose="020B0806030902050204" pitchFamily="34" charset="0"/>
                          <a:hlinkClick r:id="rId2" action="ppaction://hlinksldjump"/>
                        </a:rPr>
                        <a:t>$200</a:t>
                      </a:r>
                      <a:endParaRPr lang="en-US" sz="3600" baseline="0" dirty="0">
                        <a:solidFill>
                          <a:srgbClr val="FFFF00"/>
                        </a:solidFill>
                        <a:latin typeface="Impact" panose="020B0806030902050204" pitchFamily="34" charset="0"/>
                      </a:endParaRPr>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3" action="ppaction://hlinksldjump"/>
                        </a:rPr>
                        <a:t>$200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4" action="ppaction://hlinksldjump"/>
                        </a:rPr>
                        <a:t>$200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5" action="ppaction://hlinksldjump"/>
                        </a:rPr>
                        <a:t>$200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6" action="ppaction://hlinksldjump"/>
                        </a:rPr>
                        <a:t>$200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423603327"/>
                  </a:ext>
                </a:extLst>
              </a:tr>
              <a:tr h="1100866">
                <a:tc>
                  <a:txBody>
                    <a:bodyPr/>
                    <a:lstStyle/>
                    <a:p>
                      <a:pPr algn="ctr"/>
                      <a:r>
                        <a:rPr lang="en-US" sz="3600" baseline="0" dirty="0">
                          <a:solidFill>
                            <a:srgbClr val="FFFF00"/>
                          </a:solidFill>
                          <a:latin typeface="Impact" panose="020B0806030902050204" pitchFamily="34" charset="0"/>
                          <a:hlinkClick r:id="rId7" action="ppaction://hlinksldjump"/>
                        </a:rPr>
                        <a:t>$400</a:t>
                      </a:r>
                      <a:endParaRPr lang="en-US" sz="3600" baseline="0" dirty="0">
                        <a:solidFill>
                          <a:srgbClr val="FFFF00"/>
                        </a:solidFill>
                        <a:latin typeface="Impact" panose="020B0806030902050204" pitchFamily="34" charset="0"/>
                      </a:endParaRPr>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8" action="ppaction://hlinksldjump"/>
                        </a:rPr>
                        <a:t>$400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9" action="ppaction://hlinksldjump"/>
                        </a:rPr>
                        <a:t>$400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0" action="ppaction://hlinksldjump"/>
                        </a:rPr>
                        <a:t>$400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1" action="ppaction://hlinksldjump"/>
                        </a:rPr>
                        <a:t>$400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351629650"/>
                  </a:ext>
                </a:extLst>
              </a:tr>
              <a:tr h="1100866">
                <a:tc>
                  <a:txBody>
                    <a:bodyPr/>
                    <a:lstStyle/>
                    <a:p>
                      <a:pPr algn="ctr"/>
                      <a:r>
                        <a:rPr lang="en-US" sz="3600" baseline="0" dirty="0">
                          <a:solidFill>
                            <a:srgbClr val="FFFF00"/>
                          </a:solidFill>
                          <a:latin typeface="Impact" panose="020B0806030902050204" pitchFamily="34" charset="0"/>
                          <a:hlinkClick r:id="rId12" action="ppaction://hlinksldjump"/>
                        </a:rPr>
                        <a:t>$600</a:t>
                      </a:r>
                      <a:endParaRPr lang="en-US" sz="3600" baseline="0" dirty="0">
                        <a:solidFill>
                          <a:srgbClr val="FFFF00"/>
                        </a:solidFill>
                        <a:latin typeface="Impact" panose="020B0806030902050204" pitchFamily="34" charset="0"/>
                      </a:endParaRPr>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3" action="ppaction://hlinksldjump"/>
                        </a:rPr>
                        <a:t>$600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4" action="ppaction://hlinksldjump"/>
                        </a:rPr>
                        <a:t>$600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5" action="ppaction://hlinksldjump"/>
                        </a:rPr>
                        <a:t>$600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6" action="ppaction://hlinksldjump"/>
                        </a:rPr>
                        <a:t>$600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278496380"/>
                  </a:ext>
                </a:extLst>
              </a:tr>
              <a:tr h="1100866">
                <a:tc>
                  <a:txBody>
                    <a:bodyPr/>
                    <a:lstStyle/>
                    <a:p>
                      <a:pPr algn="ctr"/>
                      <a:r>
                        <a:rPr lang="en-US" sz="3600" baseline="0" dirty="0">
                          <a:solidFill>
                            <a:srgbClr val="FFFF00"/>
                          </a:solidFill>
                          <a:latin typeface="Impact" panose="020B0806030902050204" pitchFamily="34" charset="0"/>
                          <a:hlinkClick r:id="rId17" action="ppaction://hlinksldjump"/>
                        </a:rPr>
                        <a:t>$800</a:t>
                      </a:r>
                      <a:endParaRPr lang="en-US" sz="3600" baseline="0" dirty="0">
                        <a:solidFill>
                          <a:srgbClr val="FFFF00"/>
                        </a:solidFill>
                        <a:latin typeface="Impact" panose="020B0806030902050204" pitchFamily="34" charset="0"/>
                      </a:endParaRPr>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8" action="ppaction://hlinksldjump"/>
                        </a:rPr>
                        <a:t>$800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7" action="ppaction://hlinksldjump"/>
                        </a:rPr>
                        <a:t>$800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9" action="ppaction://hlinksldjump"/>
                        </a:rPr>
                        <a:t>$800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20" action="ppaction://hlinksldjump"/>
                        </a:rPr>
                        <a:t>$800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628945160"/>
                  </a:ext>
                </a:extLst>
              </a:tr>
            </a:tbl>
          </a:graphicData>
        </a:graphic>
      </p:graphicFrame>
      <p:sp>
        <p:nvSpPr>
          <p:cNvPr id="3" name="Rectangle: Rounded Corners 2">
            <a:extLst>
              <a:ext uri="{FF2B5EF4-FFF2-40B4-BE49-F238E27FC236}">
                <a16:creationId xmlns:a16="http://schemas.microsoft.com/office/drawing/2014/main" id="{5AE998A8-7EAF-40C7-9C21-454E2CEAD35B}"/>
              </a:ext>
            </a:extLst>
          </p:cNvPr>
          <p:cNvSpPr/>
          <p:nvPr/>
        </p:nvSpPr>
        <p:spPr>
          <a:xfrm>
            <a:off x="10385973" y="439272"/>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21" action="ppaction://hlinksldjump">
                  <a:extLst>
                    <a:ext uri="{A12FA001-AC4F-418D-AE19-62706E023703}">
                      <ahyp:hlinkClr xmlns:ahyp="http://schemas.microsoft.com/office/drawing/2018/hyperlinkcolor" val="tx"/>
                    </a:ext>
                  </a:extLst>
                </a:hlinkClick>
              </a:rPr>
              <a:t>END GAME</a:t>
            </a:r>
            <a:endParaRPr lang="en-US" dirty="0">
              <a:solidFill>
                <a:schemeClr val="tx1"/>
              </a:solidFill>
            </a:endParaRPr>
          </a:p>
        </p:txBody>
      </p:sp>
    </p:spTree>
    <p:extLst>
      <p:ext uri="{BB962C8B-B14F-4D97-AF65-F5344CB8AC3E}">
        <p14:creationId xmlns:p14="http://schemas.microsoft.com/office/powerpoint/2010/main" val="2944842532"/>
      </p:ext>
    </p:extLst>
  </p:cSld>
  <p:clrMapOvr>
    <a:masterClrMapping/>
  </p:clrMapOvr>
</p:sld>
</file>

<file path=ppt/theme/theme1.xml><?xml version="1.0" encoding="utf-8"?>
<a:theme xmlns:a="http://schemas.openxmlformats.org/drawingml/2006/main" name="Slice">
  <a:themeElements>
    <a:clrScheme name="Custom 1">
      <a:dk1>
        <a:srgbClr val="0C0C0C"/>
      </a:dk1>
      <a:lt1>
        <a:srgbClr val="FFFFFF"/>
      </a:lt1>
      <a:dk2>
        <a:srgbClr val="22661B"/>
      </a:dk2>
      <a:lt2>
        <a:srgbClr val="E31B25"/>
      </a:lt2>
      <a:accent1>
        <a:srgbClr val="FB1E29"/>
      </a:accent1>
      <a:accent2>
        <a:srgbClr val="FFC61F"/>
      </a:accent2>
      <a:accent3>
        <a:srgbClr val="363AD9"/>
      </a:accent3>
      <a:accent4>
        <a:srgbClr val="2FE81C"/>
      </a:accent4>
      <a:accent5>
        <a:srgbClr val="6E2BD7"/>
      </a:accent5>
      <a:accent6>
        <a:srgbClr val="282A79"/>
      </a:accent6>
      <a:hlink>
        <a:srgbClr val="FFFFFF"/>
      </a:hlink>
      <a:folHlink>
        <a:srgbClr val="FFFFFF"/>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Presentation1" id="{80C844EF-31A7-435A-B7AD-7A30AC3E53D4}" vid="{1E223533-FD26-4E3D-B63A-8AE761924A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6787FB9552CF40BFF026EAAC52FBCA" ma:contentTypeVersion="17" ma:contentTypeDescription="Create a new document." ma:contentTypeScope="" ma:versionID="f57547c7fa236cedaa13bdb688235764">
  <xsd:schema xmlns:xsd="http://www.w3.org/2001/XMLSchema" xmlns:xs="http://www.w3.org/2001/XMLSchema" xmlns:p="http://schemas.microsoft.com/office/2006/metadata/properties" xmlns:ns2="0f628621-369a-46c7-83bd-de17ca407533" xmlns:ns3="994c1987-0261-432a-b2ef-a9da39f1b5e2" targetNamespace="http://schemas.microsoft.com/office/2006/metadata/properties" ma:root="true" ma:fieldsID="f282da3479c417e59db983a63c318b4a" ns2:_="" ns3:_="">
    <xsd:import namespace="0f628621-369a-46c7-83bd-de17ca407533"/>
    <xsd:import namespace="994c1987-0261-432a-b2ef-a9da39f1b5e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28621-369a-46c7-83bd-de17ca40753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element name="TaxCatchAll" ma:index="23" nillable="true" ma:displayName="Taxonomy Catch All Column" ma:hidden="true" ma:list="{373337a8-41f0-47ae-895f-b179ccc8878d}" ma:internalName="TaxCatchAll" ma:showField="CatchAllData" ma:web="0f628621-369a-46c7-83bd-de17ca4075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94c1987-0261-432a-b2ef-a9da39f1b5e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4f3eb32-8128-4a7e-868e-0456b78e6ea9"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94c1987-0261-432a-b2ef-a9da39f1b5e2">
      <Terms xmlns="http://schemas.microsoft.com/office/infopath/2007/PartnerControls"/>
    </lcf76f155ced4ddcb4097134ff3c332f>
    <TaxCatchAll xmlns="0f628621-369a-46c7-83bd-de17ca407533" xsi:nil="true"/>
  </documentManagement>
</p:properties>
</file>

<file path=customXml/itemProps1.xml><?xml version="1.0" encoding="utf-8"?>
<ds:datastoreItem xmlns:ds="http://schemas.openxmlformats.org/officeDocument/2006/customXml" ds:itemID="{FD3B911F-1F1C-4595-9C0F-77A813F570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628621-369a-46c7-83bd-de17ca407533"/>
    <ds:schemaRef ds:uri="994c1987-0261-432a-b2ef-a9da39f1b5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9099B0-B9E3-45A6-848D-7EA25626C078}">
  <ds:schemaRefs>
    <ds:schemaRef ds:uri="http://schemas.microsoft.com/sharepoint/v3/contenttype/forms"/>
  </ds:schemaRefs>
</ds:datastoreItem>
</file>

<file path=customXml/itemProps3.xml><?xml version="1.0" encoding="utf-8"?>
<ds:datastoreItem xmlns:ds="http://schemas.openxmlformats.org/officeDocument/2006/customXml" ds:itemID="{AFF96CB3-579C-4369-8AB2-D91B353AC245}">
  <ds:schemaRefs>
    <ds:schemaRef ds:uri="http://schemas.microsoft.com/office/2006/metadata/properties"/>
    <ds:schemaRef ds:uri="http://schemas.microsoft.com/office/infopath/2007/PartnerControls"/>
    <ds:schemaRef ds:uri="994c1987-0261-432a-b2ef-a9da39f1b5e2"/>
    <ds:schemaRef ds:uri="0f628621-369a-46c7-83bd-de17ca407533"/>
  </ds:schemaRefs>
</ds:datastoreItem>
</file>

<file path=docProps/app.xml><?xml version="1.0" encoding="utf-8"?>
<Properties xmlns="http://schemas.openxmlformats.org/officeDocument/2006/extended-properties" xmlns:vt="http://schemas.openxmlformats.org/officeDocument/2006/docPropsVTypes">
  <Template>MMS2022</Template>
  <TotalTime>1498</TotalTime>
  <Words>4088</Words>
  <Application>Microsoft Office PowerPoint</Application>
  <PresentationFormat>Widescreen</PresentationFormat>
  <Paragraphs>346</Paragraphs>
  <Slides>59</Slides>
  <Notes>20</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Calibri</vt:lpstr>
      <vt:lpstr>Consolas</vt:lpstr>
      <vt:lpstr>Courier New</vt:lpstr>
      <vt:lpstr>Gyparody Hv</vt:lpstr>
      <vt:lpstr>Impact</vt:lpstr>
      <vt:lpstr>Segoe UI</vt:lpstr>
      <vt:lpstr>Segoe UI Light</vt:lpstr>
      <vt:lpstr>Segoe UI Semibold</vt:lpstr>
      <vt:lpstr>Wingdings 3</vt:lpstr>
      <vt:lpstr>Slice</vt:lpstr>
      <vt:lpstr>Performance PowerShell</vt:lpstr>
      <vt:lpstr>PowerPoint Presentation</vt:lpstr>
      <vt:lpstr>How do we Increase Performance?</vt:lpstr>
      <vt:lpstr>PowerPoint Presentation</vt:lpstr>
      <vt:lpstr>PowerPoint Presentation</vt:lpstr>
      <vt:lpstr>Disclaimer</vt:lpstr>
      <vt:lpstr>PowerPoint Presentation</vt:lpstr>
      <vt:lpstr>PowerPoint Presentation</vt:lpstr>
      <vt:lpstr>PowerPoint Presentation</vt:lpstr>
      <vt:lpstr>0: Filter vs. Where-object</vt:lpstr>
      <vt:lpstr>1: Foreach vs for</vt:lpstr>
      <vt:lpstr>2: Foreach loop vs foreach method</vt:lpstr>
      <vt:lpstr>3: Write-Host vs Write-Information</vt:lpstr>
      <vt:lpstr>4: Foreach vs |foreach-object</vt:lpstr>
      <vt:lpstr>5: Array vs arraylist</vt:lpstr>
      <vt:lpstr>6: Arraylist vs generic.list</vt:lpstr>
      <vt:lpstr>7: Object list vs typecast list</vt:lpstr>
      <vt:lpstr>8: .Replace vs .net regex</vt:lpstr>
      <vt:lpstr>9: Pipes vs long form</vt:lpstr>
      <vt:lpstr>10: StringBuilder vs +=</vt:lpstr>
      <vt:lpstr>11: Composite vs Interpolated Format</vt:lpstr>
      <vt:lpstr>12: Get-content vs .net streams</vt:lpstr>
      <vt:lpstr>13: [void] vs | out-null</vt:lpstr>
      <vt:lpstr>14: Write-host vs write-output</vt:lpstr>
      <vt:lpstr>15: Write-output vs [console]::Writeline()</vt:lpstr>
      <vt:lpstr>16: Function vs code</vt:lpstr>
      <vt:lpstr>17: Classes vs code</vt:lpstr>
      <vt:lpstr>18: Get-childitem –filter vs path</vt:lpstr>
      <vt:lpstr>19. .Count vS $Variable</vt:lpstr>
      <vt:lpstr>20. Good Order vs Bad Order</vt:lpstr>
      <vt:lpstr>How do we REALLY Increase Performance?</vt:lpstr>
      <vt:lpstr>Know Your Pipes</vt:lpstr>
      <vt:lpstr>.NET Type Method Men</vt:lpstr>
      <vt:lpstr>.NET Type Method Men</vt:lpstr>
      <vt:lpstr>Powershell Don’t Talk Too Gud</vt:lpstr>
      <vt:lpstr>Tabs vs Spaces</vt:lpstr>
      <vt:lpstr>PowerPoint Presentation</vt:lpstr>
      <vt:lpstr>Jobs, workflows, and runspaces, oh my!</vt:lpstr>
      <vt:lpstr>Hold up…  What is multi-threading?</vt:lpstr>
      <vt:lpstr>Creating Jobs (No political jokes please)</vt:lpstr>
      <vt:lpstr>Creating workflows</vt:lpstr>
      <vt:lpstr>Creating Runspaces</vt:lpstr>
      <vt:lpstr>PowerPoint Presentation</vt:lpstr>
      <vt:lpstr>Why, When, and how many “threads”?</vt:lpstr>
      <vt:lpstr>Measure once, cut twice</vt:lpstr>
      <vt:lpstr>Just like English…  left to right, top to butt</vt:lpstr>
      <vt:lpstr>Don’t forget to take a break!</vt:lpstr>
      <vt:lpstr>Measuring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PowerShell</dc:title>
  <dc:creator>Corio, Scott</dc:creator>
  <cp:keywords>No Restrictions</cp:keywords>
  <cp:lastModifiedBy>Scott Corio</cp:lastModifiedBy>
  <cp:revision>6</cp:revision>
  <dcterms:created xsi:type="dcterms:W3CDTF">2022-04-06T12:56:51Z</dcterms:created>
  <dcterms:modified xsi:type="dcterms:W3CDTF">2022-04-29T12:36:06Z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Classification">
    <vt:lpwstr>No Restrictions</vt:lpwstr>
  </property>
  <property fmtid="{D5CDD505-2E9C-101B-9397-08002B2CF9AE}" pid="6" name="Sublabels">
    <vt:lpwstr/>
  </property>
  <property fmtid="{D5CDD505-2E9C-101B-9397-08002B2CF9AE}" pid="7" name="ContentTypeId">
    <vt:lpwstr>0x010100066787FB9552CF40BFF026EAAC52FBCA</vt:lpwstr>
  </property>
  <property fmtid="{D5CDD505-2E9C-101B-9397-08002B2CF9AE}" pid="8" name="MediaServiceImageTags">
    <vt:lpwstr/>
  </property>
</Properties>
</file>